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50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5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7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708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7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11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26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11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2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19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24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97206-E7D9-4638-A3EB-AB06E6F885C2}" type="datetimeFigureOut">
              <a:rPr kumimoji="1" lang="ja-JP" altLang="en-US" smtClean="0"/>
              <a:t>2024/7/18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B3B3E-AF37-4287-8E07-ABD7B115D5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3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BFFA9-F57D-44D0-BAB4-9FF019D5BA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BBC803-ACAB-453D-8AE6-104571489E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FA35567-26A2-410F-924F-981553F5B2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444" t="17203" r="35001" b="4238"/>
          <a:stretch/>
        </p:blipFill>
        <p:spPr>
          <a:xfrm>
            <a:off x="-313513" y="998922"/>
            <a:ext cx="6286025" cy="9086167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1466DE-6CAD-4AF0-AF46-BA6FCD1F6199}"/>
              </a:ext>
            </a:extLst>
          </p:cNvPr>
          <p:cNvSpPr/>
          <p:nvPr/>
        </p:nvSpPr>
        <p:spPr>
          <a:xfrm>
            <a:off x="1" y="0"/>
            <a:ext cx="3023118" cy="7067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s-E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MODELO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C02F2D4-6744-4AAD-99DC-2A8B83A892E4}"/>
              </a:ext>
            </a:extLst>
          </p:cNvPr>
          <p:cNvSpPr/>
          <p:nvPr/>
        </p:nvSpPr>
        <p:spPr>
          <a:xfrm>
            <a:off x="-59095" y="721947"/>
            <a:ext cx="3545856" cy="2252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s-ES" altLang="ja-JP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Escribir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1" lang="es-ES" altLang="ja-JP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los </a:t>
            </a:r>
            <a:r>
              <a:rPr kumimoji="1" lang="es-ES" altLang="ja-JP" sz="16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números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　　</a:t>
            </a:r>
            <a:r>
              <a:rPr kumimoji="1" lang="en-US" altLang="ja-JP" sz="16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09624E-ED0E-4F6B-B9F3-2D2A586EA39C}"/>
              </a:ext>
            </a:extLst>
          </p:cNvPr>
          <p:cNvSpPr/>
          <p:nvPr/>
        </p:nvSpPr>
        <p:spPr>
          <a:xfrm>
            <a:off x="2073550" y="730788"/>
            <a:ext cx="252000" cy="25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>
                <a:latin typeface="Bodoni MT Black" panose="02070A03080606020203" pitchFamily="18" charset="0"/>
              </a:rPr>
              <a:t>1</a:t>
            </a:r>
            <a:endParaRPr kumimoji="1" lang="ja-JP" altLang="en-US" dirty="0">
              <a:latin typeface="Bodoni MT Black" panose="02070A03080606020203" pitchFamily="18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08D87FF-1957-426A-B609-54F972D22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7561" y="649887"/>
            <a:ext cx="438071" cy="498914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0A3078E-3C1C-402C-AC7B-5BAF3F8E8BCE}"/>
              </a:ext>
            </a:extLst>
          </p:cNvPr>
          <p:cNvSpPr/>
          <p:nvPr/>
        </p:nvSpPr>
        <p:spPr>
          <a:xfrm>
            <a:off x="-235398" y="886362"/>
            <a:ext cx="7367718" cy="391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kumimoji="1" lang="es-ES" altLang="ja-JP" sz="1600" dirty="0">
                <a:solidFill>
                  <a:sysClr val="windowText" lastClr="000000"/>
                </a:solidFill>
              </a:rPr>
              <a:t> Escribir en el </a:t>
            </a:r>
            <a:r>
              <a:rPr kumimoji="1" lang="es-ES" altLang="ja-JP" sz="1600" dirty="0" smtClean="0">
                <a:solidFill>
                  <a:sysClr val="windowText" lastClr="000000"/>
                </a:solidFill>
              </a:rPr>
              <a:t>número 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</a:rPr>
              <a:t>　　</a:t>
            </a:r>
            <a:r>
              <a:rPr kumimoji="1" lang="es-ES" altLang="ja-JP" sz="1600" dirty="0" smtClean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solo </a:t>
            </a:r>
            <a:r>
              <a:rPr kumimoji="1" lang="es-ES" altLang="ja-JP" sz="160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personas que reciban pensión de jubilación</a:t>
            </a:r>
            <a:r>
              <a:rPr kumimoji="1" lang="es-ES" altLang="ja-JP" sz="1600" dirty="0" smtClean="0">
                <a:solidFill>
                  <a:sysClr val="windowText" lastClr="000000"/>
                </a:solidFill>
              </a:rPr>
              <a:t> </a:t>
            </a:r>
            <a:r>
              <a:rPr kumimoji="1" lang="ja-JP" altLang="en-US" sz="1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C07438B-0658-4AA4-BF8A-F5F52E2715FB}"/>
              </a:ext>
            </a:extLst>
          </p:cNvPr>
          <p:cNvSpPr/>
          <p:nvPr/>
        </p:nvSpPr>
        <p:spPr>
          <a:xfrm>
            <a:off x="1978003" y="978710"/>
            <a:ext cx="252000" cy="25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>
                <a:latin typeface="Bodoni MT Black" panose="02070A03080606020203" pitchFamily="18" charset="0"/>
              </a:rPr>
              <a:t>4</a:t>
            </a:r>
            <a:endParaRPr kumimoji="1" lang="ja-JP" altLang="en-US" dirty="0">
              <a:latin typeface="Bodoni MT Black" panose="02070A03080606020203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8E702F5-075F-4BCB-83DE-BD2C723D77BF}"/>
              </a:ext>
            </a:extLst>
          </p:cNvPr>
          <p:cNvSpPr/>
          <p:nvPr/>
        </p:nvSpPr>
        <p:spPr>
          <a:xfrm>
            <a:off x="50909" y="1366263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1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14" name="角丸四角形 6">
            <a:extLst>
              <a:ext uri="{FF2B5EF4-FFF2-40B4-BE49-F238E27FC236}">
                <a16:creationId xmlns:a16="http://schemas.microsoft.com/office/drawing/2014/main" id="{B9DD0D16-DB6F-404C-8897-A98F4449CF13}"/>
              </a:ext>
            </a:extLst>
          </p:cNvPr>
          <p:cNvSpPr/>
          <p:nvPr/>
        </p:nvSpPr>
        <p:spPr>
          <a:xfrm>
            <a:off x="3758291" y="63654"/>
            <a:ext cx="3187700" cy="799615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es-ES" altLang="ja-JP" sz="1100" b="1" dirty="0"/>
              <a:t>En caso de hospitalización</a:t>
            </a:r>
            <a:r>
              <a:rPr kumimoji="1" lang="ja-JP" altLang="en-US" sz="1100" b="1" dirty="0"/>
              <a:t> </a:t>
            </a:r>
            <a:r>
              <a:rPr kumimoji="1" lang="es-ES" altLang="ja-JP" sz="1100" b="1" dirty="0"/>
              <a:t>o internación en alguna  institución </a:t>
            </a:r>
            <a:r>
              <a:rPr kumimoji="1" lang="ja-JP" altLang="en-US" sz="1100" b="1" dirty="0"/>
              <a:t>）</a:t>
            </a:r>
            <a:r>
              <a:rPr kumimoji="1" lang="es-ES" altLang="ja-JP" sz="1100" b="1" dirty="0"/>
              <a:t>es necesario chequear </a:t>
            </a:r>
            <a:r>
              <a:rPr lang="ja-JP" altLang="ja-JP" sz="1100" dirty="0"/>
              <a:t>✔ </a:t>
            </a:r>
            <a:r>
              <a:rPr lang="es-ES" altLang="ja-JP" sz="1100" dirty="0"/>
              <a:t>la opción </a:t>
            </a:r>
            <a:r>
              <a:rPr lang="es-ES" altLang="ja-JP" sz="1100" b="1" dirty="0"/>
              <a:t>correspondiente </a:t>
            </a:r>
            <a:r>
              <a:rPr lang="ja-JP" altLang="en-US" sz="1100" b="1" dirty="0"/>
              <a:t>□</a:t>
            </a:r>
            <a:r>
              <a:rPr lang="es-ES" altLang="ja-JP" sz="1100" b="1" dirty="0"/>
              <a:t> en  los números </a:t>
            </a:r>
            <a:r>
              <a:rPr lang="ja-JP" altLang="ja-JP" sz="1100" b="1" dirty="0"/>
              <a:t>①</a:t>
            </a:r>
            <a:r>
              <a:rPr lang="es-ES" altLang="ja-JP" sz="1100" b="1" dirty="0"/>
              <a:t> y </a:t>
            </a:r>
            <a:r>
              <a:rPr lang="ja-JP" altLang="ja-JP" sz="1100" b="1" dirty="0"/>
              <a:t>②</a:t>
            </a:r>
            <a:r>
              <a:rPr lang="es-ES" altLang="ja-JP" sz="1100" b="1" dirty="0"/>
              <a:t>.</a:t>
            </a:r>
            <a:endParaRPr lang="en-US" altLang="ja-JP" sz="1100" b="1" dirty="0"/>
          </a:p>
        </p:txBody>
      </p:sp>
      <p:sp>
        <p:nvSpPr>
          <p:cNvPr id="15" name="上矢印 17">
            <a:extLst>
              <a:ext uri="{FF2B5EF4-FFF2-40B4-BE49-F238E27FC236}">
                <a16:creationId xmlns:a16="http://schemas.microsoft.com/office/drawing/2014/main" id="{F5C8FABD-070A-42F7-A8F4-7E874AC46076}"/>
              </a:ext>
            </a:extLst>
          </p:cNvPr>
          <p:cNvSpPr/>
          <p:nvPr/>
        </p:nvSpPr>
        <p:spPr>
          <a:xfrm rot="10800000">
            <a:off x="3791478" y="1136333"/>
            <a:ext cx="252000" cy="338483"/>
          </a:xfrm>
          <a:prstGeom prst="upArrow">
            <a:avLst>
              <a:gd name="adj1" fmla="val 33351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B182B46-D0F7-43E6-91B3-64E9E4DA8143}"/>
              </a:ext>
            </a:extLst>
          </p:cNvPr>
          <p:cNvSpPr txBox="1"/>
          <p:nvPr/>
        </p:nvSpPr>
        <p:spPr>
          <a:xfrm>
            <a:off x="793945" y="1954671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D70A736-43EA-49E3-A87B-D969CA4188A6}"/>
              </a:ext>
            </a:extLst>
          </p:cNvPr>
          <p:cNvSpPr txBox="1"/>
          <p:nvPr/>
        </p:nvSpPr>
        <p:spPr>
          <a:xfrm>
            <a:off x="813078" y="2442039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32A5DF-9E6D-44D1-9B89-7607685277ED}"/>
              </a:ext>
            </a:extLst>
          </p:cNvPr>
          <p:cNvSpPr/>
          <p:nvPr/>
        </p:nvSpPr>
        <p:spPr>
          <a:xfrm>
            <a:off x="1217774" y="2511089"/>
            <a:ext cx="587572" cy="2571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CB60631-49B8-475D-8D30-CC68A3E003B2}"/>
              </a:ext>
            </a:extLst>
          </p:cNvPr>
          <p:cNvSpPr txBox="1"/>
          <p:nvPr/>
        </p:nvSpPr>
        <p:spPr>
          <a:xfrm>
            <a:off x="4249936" y="2468969"/>
            <a:ext cx="82897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〇〇病院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87F851D-80A4-428E-B8BD-7ACA3346E915}"/>
              </a:ext>
            </a:extLst>
          </p:cNvPr>
          <p:cNvSpPr/>
          <p:nvPr/>
        </p:nvSpPr>
        <p:spPr>
          <a:xfrm>
            <a:off x="1948191" y="3540015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2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3324863-3FFF-4F8D-AA09-A34F4A8F8CCA}"/>
              </a:ext>
            </a:extLst>
          </p:cNvPr>
          <p:cNvSpPr/>
          <p:nvPr/>
        </p:nvSpPr>
        <p:spPr>
          <a:xfrm>
            <a:off x="2325550" y="3570662"/>
            <a:ext cx="2753360" cy="83252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AC03CD2-F640-40D6-937F-79B37B6BAF76}"/>
              </a:ext>
            </a:extLst>
          </p:cNvPr>
          <p:cNvSpPr txBox="1"/>
          <p:nvPr/>
        </p:nvSpPr>
        <p:spPr>
          <a:xfrm>
            <a:off x="3214110" y="3635938"/>
            <a:ext cx="139743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小牧市堀の内３ー１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７６ー１１２７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3FA8ADE-2436-4DED-AAC6-786BCC30C5F2}"/>
              </a:ext>
            </a:extLst>
          </p:cNvPr>
          <p:cNvSpPr txBox="1"/>
          <p:nvPr/>
        </p:nvSpPr>
        <p:spPr>
          <a:xfrm>
            <a:off x="3214110" y="3716729"/>
            <a:ext cx="13160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　太郎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0707C37-3725-4085-B644-7865E596246C}"/>
              </a:ext>
            </a:extLst>
          </p:cNvPr>
          <p:cNvSpPr txBox="1"/>
          <p:nvPr/>
        </p:nvSpPr>
        <p:spPr>
          <a:xfrm>
            <a:off x="1847468" y="4748543"/>
            <a:ext cx="343609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堀の内●丁目▲番地（申請者と同一の場合は「同上」）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26D5B7AB-2DA4-4171-B69C-0D299F817854}"/>
              </a:ext>
            </a:extLst>
          </p:cNvPr>
          <p:cNvSpPr/>
          <p:nvPr/>
        </p:nvSpPr>
        <p:spPr>
          <a:xfrm>
            <a:off x="3872125" y="5195036"/>
            <a:ext cx="180000" cy="2177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A40CDF9-7694-4AFB-A6CA-95C684137B19}"/>
              </a:ext>
            </a:extLst>
          </p:cNvPr>
          <p:cNvSpPr txBox="1"/>
          <p:nvPr/>
        </p:nvSpPr>
        <p:spPr>
          <a:xfrm>
            <a:off x="4023869" y="5246207"/>
            <a:ext cx="13040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43</a:t>
            </a:r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</a:t>
            </a:r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   </a:t>
            </a:r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1</a:t>
            </a:r>
            <a:endParaRPr kumimoji="1" lang="ja-JP" altLang="en-US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DCFB6BC-E68F-46FE-9D9A-964ECB18DF02}"/>
              </a:ext>
            </a:extLst>
          </p:cNvPr>
          <p:cNvSpPr/>
          <p:nvPr/>
        </p:nvSpPr>
        <p:spPr>
          <a:xfrm>
            <a:off x="368532" y="4709947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3</a:t>
            </a:r>
            <a:endParaRPr kumimoji="1" lang="ja-JP" altLang="en-US" sz="2400" dirty="0">
              <a:latin typeface="Bodoni MT Black" panose="02070A03080606020203" pitchFamily="18" charset="0"/>
            </a:endParaRPr>
          </a:p>
        </p:txBody>
      </p:sp>
      <p:sp>
        <p:nvSpPr>
          <p:cNvPr id="31" name="角丸四角形 18">
            <a:extLst>
              <a:ext uri="{FF2B5EF4-FFF2-40B4-BE49-F238E27FC236}">
                <a16:creationId xmlns:a16="http://schemas.microsoft.com/office/drawing/2014/main" id="{B2FF29B1-C12A-4483-8C35-DB8AE58FE2CE}"/>
              </a:ext>
            </a:extLst>
          </p:cNvPr>
          <p:cNvSpPr/>
          <p:nvPr/>
        </p:nvSpPr>
        <p:spPr>
          <a:xfrm>
            <a:off x="5369462" y="4804117"/>
            <a:ext cx="1393111" cy="203886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r>
              <a:rPr lang="es-ES" altLang="ja-JP" sz="1050" b="1" u="sng" dirty="0"/>
              <a:t>Por favor escribir  la dirección, nombre, Número personal (My number ), fecha de nacimiento del beneficiario (persona discapacitada)</a:t>
            </a:r>
          </a:p>
        </p:txBody>
      </p:sp>
      <p:sp>
        <p:nvSpPr>
          <p:cNvPr id="32" name="上矢印 21">
            <a:extLst>
              <a:ext uri="{FF2B5EF4-FFF2-40B4-BE49-F238E27FC236}">
                <a16:creationId xmlns:a16="http://schemas.microsoft.com/office/drawing/2014/main" id="{85FA16AF-F898-4D26-9A95-63438FAF389E}"/>
              </a:ext>
            </a:extLst>
          </p:cNvPr>
          <p:cNvSpPr/>
          <p:nvPr/>
        </p:nvSpPr>
        <p:spPr>
          <a:xfrm rot="16033290">
            <a:off x="5092498" y="5453954"/>
            <a:ext cx="195768" cy="351319"/>
          </a:xfrm>
          <a:prstGeom prst="upArrow">
            <a:avLst>
              <a:gd name="adj1" fmla="val 38889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0A7B0C9-C622-460D-9322-6445D10B641E}"/>
              </a:ext>
            </a:extLst>
          </p:cNvPr>
          <p:cNvSpPr txBox="1"/>
          <p:nvPr/>
        </p:nvSpPr>
        <p:spPr>
          <a:xfrm>
            <a:off x="1490356" y="4991649"/>
            <a:ext cx="1368962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コマキ　タロウ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2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小牧　太郎</a:t>
            </a:r>
            <a:endParaRPr kumimoji="1" lang="en-US" altLang="ja-JP" sz="12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ja-JP" altLang="en-US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</a:t>
            </a:r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en-US" altLang="ja-JP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endParaRPr kumimoji="1" lang="ja-JP" altLang="en-US" sz="105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3F1241B-B876-43B1-B116-3C63CF588851}"/>
              </a:ext>
            </a:extLst>
          </p:cNvPr>
          <p:cNvSpPr txBox="1"/>
          <p:nvPr/>
        </p:nvSpPr>
        <p:spPr>
          <a:xfrm>
            <a:off x="2057714" y="5568930"/>
            <a:ext cx="12513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0000-0000-0000</a:t>
            </a:r>
            <a:endParaRPr kumimoji="1" lang="ja-JP" altLang="en-US" sz="900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B669C28-51A5-40B4-B30D-EC5A3A62851C}"/>
              </a:ext>
            </a:extLst>
          </p:cNvPr>
          <p:cNvSpPr/>
          <p:nvPr/>
        </p:nvSpPr>
        <p:spPr>
          <a:xfrm>
            <a:off x="1894581" y="5815870"/>
            <a:ext cx="1534419" cy="2326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s-ES" altLang="ja-JP" sz="1200" dirty="0">
                <a:solidFill>
                  <a:sysClr val="windowText" lastClr="000000"/>
                </a:solidFill>
              </a:rPr>
              <a:t>No escribir aquí</a:t>
            </a:r>
            <a:endParaRPr kumimoji="1" lang="ja-JP" alt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7D3DAF8-CC96-475D-B150-ADA0378B7052}"/>
              </a:ext>
            </a:extLst>
          </p:cNvPr>
          <p:cNvSpPr/>
          <p:nvPr/>
        </p:nvSpPr>
        <p:spPr>
          <a:xfrm>
            <a:off x="811792" y="6093343"/>
            <a:ext cx="4407321" cy="402643"/>
          </a:xfrm>
          <a:prstGeom prst="rect">
            <a:avLst/>
          </a:prstGeom>
          <a:noFill/>
          <a:ln w="762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55E852A6-0445-4BA0-A952-442062728E8D}"/>
              </a:ext>
            </a:extLst>
          </p:cNvPr>
          <p:cNvSpPr/>
          <p:nvPr/>
        </p:nvSpPr>
        <p:spPr>
          <a:xfrm>
            <a:off x="422075" y="6076561"/>
            <a:ext cx="360000" cy="360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2400" dirty="0">
                <a:latin typeface="Bodoni MT Black" panose="02070A03080606020203" pitchFamily="18" charset="0"/>
              </a:rPr>
              <a:t>4</a:t>
            </a:r>
          </a:p>
        </p:txBody>
      </p:sp>
      <p:sp>
        <p:nvSpPr>
          <p:cNvPr id="38" name="上矢印 15">
            <a:extLst>
              <a:ext uri="{FF2B5EF4-FFF2-40B4-BE49-F238E27FC236}">
                <a16:creationId xmlns:a16="http://schemas.microsoft.com/office/drawing/2014/main" id="{3D696ED6-7759-447C-A18C-00582BF3C00F}"/>
              </a:ext>
            </a:extLst>
          </p:cNvPr>
          <p:cNvSpPr/>
          <p:nvPr/>
        </p:nvSpPr>
        <p:spPr>
          <a:xfrm>
            <a:off x="4468655" y="6311278"/>
            <a:ext cx="195768" cy="570230"/>
          </a:xfrm>
          <a:prstGeom prst="upArrow">
            <a:avLst>
              <a:gd name="adj1" fmla="val 38889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13">
            <a:extLst>
              <a:ext uri="{FF2B5EF4-FFF2-40B4-BE49-F238E27FC236}">
                <a16:creationId xmlns:a16="http://schemas.microsoft.com/office/drawing/2014/main" id="{E6FC8C5A-1B4E-4AB3-93FF-C5B9D807356C}"/>
              </a:ext>
            </a:extLst>
          </p:cNvPr>
          <p:cNvSpPr/>
          <p:nvPr/>
        </p:nvSpPr>
        <p:spPr>
          <a:xfrm>
            <a:off x="782075" y="6842986"/>
            <a:ext cx="4521200" cy="111760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/>
          <a:lstStyle/>
          <a:p>
            <a:r>
              <a:rPr lang="es-ES" altLang="ja-JP" sz="1200" b="1" dirty="0"/>
              <a:t>Personas que reciban pensión, escribir el tipo de pensión y fecha que empezó a recibirla y </a:t>
            </a:r>
            <a:r>
              <a:rPr lang="es-ES" altLang="ja-JP" sz="1200" b="1" u="sng" dirty="0"/>
              <a:t>anexar la copia de algún documento que lo compruebe</a:t>
            </a:r>
            <a:endParaRPr lang="en-US" altLang="ja-JP" sz="1400" b="1" i="1" u="sng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3D1481C1-1CB8-452C-BA14-452107C82E43}"/>
              </a:ext>
            </a:extLst>
          </p:cNvPr>
          <p:cNvSpPr/>
          <p:nvPr/>
        </p:nvSpPr>
        <p:spPr>
          <a:xfrm>
            <a:off x="2346367" y="9276453"/>
            <a:ext cx="1338170" cy="419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s-ES" altLang="ja-JP" sz="1200" dirty="0">
                <a:solidFill>
                  <a:sysClr val="windowText" lastClr="000000"/>
                </a:solidFill>
              </a:rPr>
              <a:t>No escribir aquí</a:t>
            </a:r>
            <a:endParaRPr kumimoji="1" lang="ja-JP" alt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365054" y="3601984"/>
            <a:ext cx="2582500" cy="7155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s-ES" altLang="ja-JP" sz="1000" dirty="0" smtClean="0"/>
              <a:t>Aplicante</a:t>
            </a:r>
          </a:p>
          <a:p>
            <a:r>
              <a:rPr kumimoji="1" lang="pt-BR" altLang="ja-JP" sz="1000" dirty="0" smtClean="0"/>
              <a:t> </a:t>
            </a:r>
            <a:r>
              <a:rPr kumimoji="1" lang="es-ES" altLang="ja-JP" sz="1000" dirty="0" smtClean="0"/>
              <a:t>Dirección</a:t>
            </a:r>
            <a:r>
              <a:rPr kumimoji="1" lang="ja-JP" altLang="en-US" sz="1000" dirty="0" smtClean="0"/>
              <a:t>　</a:t>
            </a:r>
            <a:r>
              <a:rPr kumimoji="1" lang="es-ES" altLang="ja-JP" sz="9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Komaki shi Horinouchi </a:t>
            </a:r>
            <a:r>
              <a:rPr kumimoji="1" lang="ja-JP" altLang="en-US" sz="95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３ー１</a:t>
            </a:r>
            <a:endParaRPr kumimoji="1" lang="pt-BR" altLang="ja-JP" sz="1000" dirty="0" smtClean="0">
              <a:latin typeface="Bradley Hand ITC" panose="03070402050302030203" pitchFamily="66" charset="0"/>
              <a:cs typeface="Arial" panose="020B0604020202020204" pitchFamily="34" charset="0"/>
            </a:endParaRPr>
          </a:p>
          <a:p>
            <a:r>
              <a:rPr kumimoji="1" lang="ja-JP" altLang="en-US" sz="1000" dirty="0" smtClean="0"/>
              <a:t> </a:t>
            </a:r>
            <a:r>
              <a:rPr kumimoji="1" lang="es-ES" altLang="ja-JP" sz="1000" dirty="0" smtClean="0"/>
              <a:t>Nombre</a:t>
            </a:r>
            <a:r>
              <a:rPr kumimoji="1" lang="ja-JP" altLang="en-US" sz="1000" dirty="0" smtClean="0"/>
              <a:t>　</a:t>
            </a:r>
            <a:r>
              <a:rPr kumimoji="1" lang="pt-BR" altLang="ja-JP" sz="1000" dirty="0" smtClean="0"/>
              <a:t> </a:t>
            </a:r>
            <a:r>
              <a:rPr kumimoji="1" lang="es-ES" altLang="ja-JP" sz="1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Komaki Taro</a:t>
            </a:r>
            <a:endParaRPr kumimoji="1" lang="en-US" altLang="ja-JP" sz="10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pt-BR" altLang="ja-JP" sz="1000" dirty="0" smtClean="0"/>
              <a:t> </a:t>
            </a:r>
            <a:r>
              <a:rPr kumimoji="1" lang="es-ES" altLang="ja-JP" sz="1000" dirty="0" smtClean="0"/>
              <a:t>Teléfono</a:t>
            </a:r>
            <a:r>
              <a:rPr kumimoji="1" lang="ja-JP" altLang="en-US" sz="1000" dirty="0" smtClean="0"/>
              <a:t>　</a:t>
            </a:r>
            <a:r>
              <a:rPr kumimoji="1" lang="pt-BR" altLang="ja-JP" sz="9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0568-76-1127</a:t>
            </a:r>
            <a:r>
              <a:rPr kumimoji="1" lang="ja-JP" altLang="en-US" sz="1000" dirty="0"/>
              <a:t>　</a:t>
            </a:r>
            <a:r>
              <a:rPr kumimoji="1" lang="ja-JP" altLang="en-US" sz="1000" dirty="0" smtClean="0"/>
              <a:t>　   </a:t>
            </a:r>
            <a:endParaRPr kumimoji="1" lang="ja-JP" altLang="en-US" sz="1000" dirty="0"/>
          </a:p>
        </p:txBody>
      </p:sp>
      <p:sp>
        <p:nvSpPr>
          <p:cNvPr id="24" name="角丸四角形 8">
            <a:extLst>
              <a:ext uri="{FF2B5EF4-FFF2-40B4-BE49-F238E27FC236}">
                <a16:creationId xmlns:a16="http://schemas.microsoft.com/office/drawing/2014/main" id="{B33D4FA4-BC4E-4420-986D-90B82487346E}"/>
              </a:ext>
            </a:extLst>
          </p:cNvPr>
          <p:cNvSpPr/>
          <p:nvPr/>
        </p:nvSpPr>
        <p:spPr>
          <a:xfrm>
            <a:off x="5283559" y="3059724"/>
            <a:ext cx="1454865" cy="152634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 err="1"/>
              <a:t>Por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favor</a:t>
            </a:r>
            <a:r>
              <a:rPr lang="ja-JP" altLang="en-US" sz="1400" b="1" dirty="0"/>
              <a:t> </a:t>
            </a:r>
            <a:r>
              <a:rPr lang="en-US" altLang="ja-JP" sz="1400" b="1" dirty="0" err="1"/>
              <a:t>escribir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la</a:t>
            </a:r>
            <a:r>
              <a:rPr lang="ja-JP" altLang="en-US" sz="1400" b="1" dirty="0"/>
              <a:t> </a:t>
            </a:r>
            <a:r>
              <a:rPr lang="en-US" altLang="ja-JP" sz="1400" b="1" dirty="0" err="1"/>
              <a:t>dirección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,</a:t>
            </a:r>
            <a:r>
              <a:rPr lang="ja-JP" altLang="en-US" sz="1400" b="1" dirty="0"/>
              <a:t> </a:t>
            </a:r>
            <a:r>
              <a:rPr lang="en-US" altLang="ja-JP" sz="1400" b="1" dirty="0" err="1"/>
              <a:t>nombre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y</a:t>
            </a:r>
            <a:r>
              <a:rPr lang="ja-JP" altLang="en-US" sz="1400" b="1" dirty="0"/>
              <a:t> </a:t>
            </a:r>
            <a:r>
              <a:rPr lang="en-US" altLang="ja-JP" sz="1400" b="1" dirty="0" err="1"/>
              <a:t>teléfono</a:t>
            </a:r>
            <a:r>
              <a:rPr lang="ja-JP" altLang="en-US" sz="1400" b="1" dirty="0"/>
              <a:t> </a:t>
            </a:r>
            <a:r>
              <a:rPr lang="en-US" altLang="ja-JP" sz="1400" b="1" dirty="0"/>
              <a:t>del</a:t>
            </a:r>
            <a:r>
              <a:rPr lang="ja-JP" altLang="en-US" sz="1400" b="1" dirty="0"/>
              <a:t> </a:t>
            </a:r>
            <a:r>
              <a:rPr lang="en-US" altLang="ja-JP" sz="1400" b="1" dirty="0" err="1"/>
              <a:t>solicitante</a:t>
            </a:r>
            <a:r>
              <a:rPr lang="en-US" altLang="ja-JP" sz="1400" b="1" dirty="0"/>
              <a:t>.</a:t>
            </a:r>
            <a:endParaRPr kumimoji="1" lang="ja-JP" altLang="en-US" sz="1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93945" y="4574830"/>
            <a:ext cx="4233027" cy="4078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s-ES" altLang="ja-JP" sz="1000" dirty="0"/>
              <a:t>Dirección </a:t>
            </a:r>
            <a:r>
              <a:rPr kumimoji="1" lang="es-ES" altLang="ja-JP" sz="1000" b="1" dirty="0" err="1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Komaki</a:t>
            </a:r>
            <a:r>
              <a:rPr kumimoji="1" lang="es-ES" altLang="ja-JP" sz="1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es-ES" altLang="ja-JP" sz="1000" b="1" dirty="0" err="1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shi</a:t>
            </a:r>
            <a:r>
              <a:rPr kumimoji="1" lang="es-ES" altLang="ja-JP" sz="1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es-ES" altLang="ja-JP" sz="1000" b="1" dirty="0" err="1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Horinouchi</a:t>
            </a:r>
            <a:r>
              <a:rPr kumimoji="1" lang="es-ES" altLang="ja-JP" sz="1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ja-JP" altLang="en-US" sz="1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３ー１</a:t>
            </a:r>
            <a:endParaRPr kumimoji="1" lang="en-US" altLang="ja-JP" sz="100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r>
              <a:rPr kumimoji="1" lang="es-ES" altLang="ja-JP" sz="1000" dirty="0" smtClean="0"/>
              <a:t>(</a:t>
            </a:r>
            <a:r>
              <a:rPr kumimoji="1" lang="es-ES" altLang="ja-JP" sz="10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Si </a:t>
            </a:r>
            <a:r>
              <a:rPr kumimoji="1" lang="es-ES" altLang="ja-JP" sz="1000" dirty="0">
                <a:latin typeface="Segoe UI Black" panose="020B0A02040204020203" pitchFamily="34" charset="0"/>
                <a:ea typeface="Segoe UI Black" panose="020B0A02040204020203" pitchFamily="34" charset="0"/>
              </a:rPr>
              <a:t>es igual a la del aplicante colocar </a:t>
            </a:r>
            <a:r>
              <a:rPr kumimoji="1" lang="es-ES" altLang="ja-JP" sz="10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DOUJOU)</a:t>
            </a:r>
            <a:endParaRPr kumimoji="1" lang="ja-JP" altLang="en-US" sz="1000" dirty="0">
              <a:latin typeface="Segoe UI Black" panose="020B0A02040204020203" pitchFamily="34" charset="0"/>
              <a:ea typeface="HG創英角ﾎﾟｯﾌﾟ体" panose="040B0A09000000000000" pitchFamily="49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82075" y="5208167"/>
            <a:ext cx="245173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s-ES" altLang="ja-JP" sz="1000" dirty="0" smtClean="0"/>
              <a:t>Nombre</a:t>
            </a:r>
            <a:r>
              <a:rPr kumimoji="1" lang="ja-JP" altLang="en-US" sz="1000" dirty="0" smtClean="0"/>
              <a:t>：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s-ES" altLang="ja-JP" sz="1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Komaki Tarou</a:t>
            </a:r>
          </a:p>
          <a:p>
            <a:r>
              <a:rPr kumimoji="1" lang="pt-BR" altLang="ja-JP" sz="1000" dirty="0" smtClean="0"/>
              <a:t>        </a:t>
            </a:r>
          </a:p>
          <a:p>
            <a:r>
              <a:rPr kumimoji="1" lang="es-ES" altLang="ja-JP" sz="10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My </a:t>
            </a:r>
            <a:r>
              <a:rPr kumimoji="1" lang="es-ES" altLang="ja-JP" sz="10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number</a:t>
            </a:r>
            <a:r>
              <a:rPr kumimoji="1" lang="pt-BR" altLang="ja-JP" sz="10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: </a:t>
            </a:r>
            <a:r>
              <a:rPr kumimoji="1" lang="pt-BR" altLang="ja-JP" sz="1000" dirty="0" smtClean="0">
                <a:latin typeface="Bradley Hand ITC" panose="03070402050302030203" pitchFamily="66" charset="0"/>
              </a:rPr>
              <a:t>0000-0000-0000</a:t>
            </a:r>
            <a:r>
              <a:rPr kumimoji="1" lang="ja-JP" altLang="en-US" sz="1000" dirty="0" smtClean="0"/>
              <a:t>　　   </a:t>
            </a:r>
            <a:endParaRPr kumimoji="1" lang="ja-JP" altLang="en-US" sz="10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646445" y="5037670"/>
            <a:ext cx="1572668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s-ES" altLang="ja-JP" sz="1000" dirty="0"/>
              <a:t>Fecha de nacim </a:t>
            </a:r>
            <a:r>
              <a:rPr kumimoji="1" lang="pt-BR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kumimoji="1" lang="pt-BR" altLang="ja-JP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000" dirty="0" smtClean="0"/>
              <a:t>　　   </a:t>
            </a:r>
            <a:endParaRPr kumimoji="1" lang="ja-JP" altLang="en-US" sz="1000" dirty="0"/>
          </a:p>
        </p:txBody>
      </p:sp>
      <p:sp>
        <p:nvSpPr>
          <p:cNvPr id="22" name="上矢印 7">
            <a:extLst>
              <a:ext uri="{FF2B5EF4-FFF2-40B4-BE49-F238E27FC236}">
                <a16:creationId xmlns:a16="http://schemas.microsoft.com/office/drawing/2014/main" id="{2665D013-8C36-4BD5-A66E-2222164F29D9}"/>
              </a:ext>
            </a:extLst>
          </p:cNvPr>
          <p:cNvSpPr/>
          <p:nvPr/>
        </p:nvSpPr>
        <p:spPr>
          <a:xfrm rot="16200000">
            <a:off x="4860566" y="3861924"/>
            <a:ext cx="229330" cy="753819"/>
          </a:xfrm>
          <a:prstGeom prst="upArrow">
            <a:avLst>
              <a:gd name="adj1" fmla="val 33351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ECFEB06-6638-4302-B5CC-417C1B00C37B}"/>
              </a:ext>
            </a:extLst>
          </p:cNvPr>
          <p:cNvSpPr txBox="1"/>
          <p:nvPr/>
        </p:nvSpPr>
        <p:spPr>
          <a:xfrm>
            <a:off x="410909" y="1301987"/>
            <a:ext cx="4877710" cy="15542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s-ES" altLang="ja-JP" sz="950" dirty="0">
                <a:latin typeface="Arial Narrow" panose="020B0606020202030204" pitchFamily="34" charset="0"/>
              </a:rPr>
              <a:t>Chequear en el </a:t>
            </a:r>
            <a:r>
              <a:rPr kumimoji="1" lang="ja-JP" altLang="en-US" sz="950" dirty="0" smtClean="0">
                <a:latin typeface="Arial Narrow" panose="020B0606020202030204" pitchFamily="34" charset="0"/>
              </a:rPr>
              <a:t>（</a:t>
            </a:r>
            <a:r>
              <a:rPr lang="pt-BR" altLang="ja-JP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✔</a:t>
            </a:r>
            <a:r>
              <a:rPr lang="ja-JP" alt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pt-BR" altLang="ja-JP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ja-JP" altLang="en-US" sz="950" dirty="0" smtClean="0">
                <a:latin typeface="Arial Narrow" panose="020B0606020202030204" pitchFamily="34" charset="0"/>
              </a:rPr>
              <a:t>□ </a:t>
            </a:r>
            <a:r>
              <a:rPr kumimoji="1" lang="es-ES" altLang="ja-JP" sz="950" dirty="0">
                <a:latin typeface="Arial Narrow" panose="020B0606020202030204" pitchFamily="34" charset="0"/>
              </a:rPr>
              <a:t>lo que aplique </a:t>
            </a:r>
          </a:p>
          <a:p>
            <a:r>
              <a:rPr kumimoji="1" lang="ja-JP" altLang="en-US" sz="950" dirty="0">
                <a:latin typeface="Arial Narrow" panose="020B0606020202030204" pitchFamily="34" charset="0"/>
              </a:rPr>
              <a:t>１ </a:t>
            </a:r>
            <a:r>
              <a:rPr kumimoji="1" lang="es-ES" altLang="ja-JP" sz="950" dirty="0">
                <a:latin typeface="Arial Narrow" panose="020B0606020202030204" pitchFamily="34" charset="0"/>
              </a:rPr>
              <a:t>Pensión</a:t>
            </a:r>
            <a:r>
              <a:rPr kumimoji="1" lang="ja-JP" altLang="en-US" sz="950" dirty="0">
                <a:latin typeface="Arial Narrow" panose="020B0606020202030204" pitchFamily="34" charset="0"/>
              </a:rPr>
              <a:t>　（</a:t>
            </a:r>
            <a:r>
              <a:rPr kumimoji="1" lang="es-ES" altLang="ja-JP" sz="950" dirty="0">
                <a:latin typeface="Arial Narrow" panose="020B0606020202030204" pitchFamily="34" charset="0"/>
              </a:rPr>
              <a:t>Pensión Nacional, Social , Invalidez, Viudez)</a:t>
            </a:r>
            <a:endParaRPr kumimoji="1" lang="en-US" altLang="ja-JP" sz="950" dirty="0">
              <a:latin typeface="Arial Narrow" panose="020B0606020202030204" pitchFamily="34" charset="0"/>
            </a:endParaRPr>
          </a:p>
          <a:p>
            <a:r>
              <a:rPr lang="ja-JP" altLang="en-US" sz="950" dirty="0">
                <a:latin typeface="Arial Narrow" panose="020B0606020202030204" pitchFamily="34" charset="0"/>
              </a:rPr>
              <a:t>□</a:t>
            </a:r>
            <a:r>
              <a:rPr kumimoji="1" lang="es-ES" altLang="ja-JP" sz="950" dirty="0">
                <a:latin typeface="Arial Narrow" panose="020B0606020202030204" pitchFamily="34" charset="0"/>
              </a:rPr>
              <a:t>Recibe</a:t>
            </a:r>
            <a:r>
              <a:rPr kumimoji="1" lang="ja-JP" altLang="en-US" sz="950" dirty="0">
                <a:latin typeface="Arial Narrow" panose="020B0606020202030204" pitchFamily="34" charset="0"/>
              </a:rPr>
              <a:t>「</a:t>
            </a:r>
            <a:r>
              <a:rPr kumimoji="1" lang="es-ES" altLang="ja-JP" sz="950" dirty="0">
                <a:latin typeface="Arial Narrow" panose="020B0606020202030204" pitchFamily="34" charset="0"/>
              </a:rPr>
              <a:t>adjuntar la copia del  certificado de  la pensión .</a:t>
            </a:r>
            <a:endParaRPr kumimoji="1" lang="en-US" altLang="ja-JP" sz="950" dirty="0">
              <a:latin typeface="Arial Narrow" panose="020B0606020202030204" pitchFamily="34" charset="0"/>
            </a:endParaRPr>
          </a:p>
          <a:p>
            <a:r>
              <a:rPr lang="ja-JP" altLang="en-US" sz="950" dirty="0">
                <a:latin typeface="Arial Narrow" panose="020B0606020202030204" pitchFamily="34" charset="0"/>
              </a:rPr>
              <a:t>□</a:t>
            </a:r>
            <a:r>
              <a:rPr lang="es-ES" altLang="ja-JP" sz="950" dirty="0">
                <a:latin typeface="Arial Narrow" panose="020B0606020202030204" pitchFamily="34" charset="0"/>
              </a:rPr>
              <a:t>Trámite en proceso para recibirla.</a:t>
            </a:r>
            <a:endParaRPr kumimoji="1" lang="en-US" altLang="ja-JP" sz="950" dirty="0">
              <a:latin typeface="Arial Narrow" panose="020B0606020202030204" pitchFamily="34" charset="0"/>
            </a:endParaRPr>
          </a:p>
          <a:p>
            <a:r>
              <a:rPr lang="ja-JP" altLang="en-US" sz="950" dirty="0">
                <a:latin typeface="Arial Narrow" panose="020B0606020202030204" pitchFamily="34" charset="0"/>
              </a:rPr>
              <a:t>□</a:t>
            </a:r>
            <a:r>
              <a:rPr kumimoji="1" lang="es-ES" altLang="ja-JP" sz="950" dirty="0">
                <a:latin typeface="Arial Narrow" panose="020B0606020202030204" pitchFamily="34" charset="0"/>
              </a:rPr>
              <a:t>No recibe </a:t>
            </a:r>
            <a:r>
              <a:rPr kumimoji="1" lang="ja-JP" altLang="en-US" sz="950" dirty="0">
                <a:latin typeface="Arial Narrow" panose="020B0606020202030204" pitchFamily="34" charset="0"/>
              </a:rPr>
              <a:t>（</a:t>
            </a:r>
            <a:r>
              <a:rPr kumimoji="1" lang="es-ES" altLang="ja-JP" sz="950" dirty="0">
                <a:latin typeface="Arial Narrow" panose="020B0606020202030204" pitchFamily="34" charset="0"/>
              </a:rPr>
              <a:t>No le depositan de las entidades de pensión </a:t>
            </a:r>
            <a:r>
              <a:rPr kumimoji="1" lang="ja-JP" altLang="en-US" sz="950" dirty="0">
                <a:latin typeface="Arial Narrow" panose="020B0606020202030204" pitchFamily="34" charset="0"/>
              </a:rPr>
              <a:t>）</a:t>
            </a:r>
            <a:endParaRPr kumimoji="1" lang="en-US" altLang="ja-JP" sz="950" dirty="0">
              <a:latin typeface="Arial Narrow" panose="020B0606020202030204" pitchFamily="34" charset="0"/>
            </a:endParaRPr>
          </a:p>
          <a:p>
            <a:r>
              <a:rPr kumimoji="1" lang="ja-JP" altLang="en-US" sz="950" dirty="0">
                <a:latin typeface="Arial Narrow" panose="020B0606020202030204" pitchFamily="34" charset="0"/>
              </a:rPr>
              <a:t>２</a:t>
            </a:r>
            <a:r>
              <a:rPr kumimoji="1" lang="es-ES" altLang="ja-JP" sz="950" dirty="0">
                <a:latin typeface="Arial Narrow" panose="020B0606020202030204" pitchFamily="34" charset="0"/>
              </a:rPr>
              <a:t>¿Dónde vive actualmente ?</a:t>
            </a:r>
            <a:endParaRPr kumimoji="1" lang="en-US" altLang="ja-JP" sz="950" dirty="0">
              <a:latin typeface="Arial Narrow" panose="020B0606020202030204" pitchFamily="34" charset="0"/>
            </a:endParaRPr>
          </a:p>
          <a:p>
            <a:r>
              <a:rPr lang="ja-JP" altLang="en-US" sz="950" dirty="0">
                <a:latin typeface="Arial Narrow" panose="020B0606020202030204" pitchFamily="34" charset="0"/>
              </a:rPr>
              <a:t>□</a:t>
            </a:r>
            <a:r>
              <a:rPr lang="es-ES" altLang="ja-JP" sz="950" dirty="0">
                <a:latin typeface="Arial Narrow" panose="020B0606020202030204" pitchFamily="34" charset="0"/>
              </a:rPr>
              <a:t>Registrado en </a:t>
            </a:r>
            <a:r>
              <a:rPr lang="es-ES" altLang="ja-JP" sz="950" dirty="0" err="1">
                <a:latin typeface="Arial Narrow" panose="020B0606020202030204" pitchFamily="34" charset="0"/>
              </a:rPr>
              <a:t>Komaki</a:t>
            </a:r>
            <a:endParaRPr kumimoji="1" lang="en-US" altLang="ja-JP" sz="950" dirty="0">
              <a:latin typeface="Arial Narrow" panose="020B0606020202030204" pitchFamily="34" charset="0"/>
            </a:endParaRPr>
          </a:p>
          <a:p>
            <a:r>
              <a:rPr lang="ja-JP" altLang="en-US" sz="950" dirty="0">
                <a:latin typeface="Arial Narrow" panose="020B0606020202030204" pitchFamily="34" charset="0"/>
              </a:rPr>
              <a:t>□ </a:t>
            </a:r>
            <a:r>
              <a:rPr lang="es-ES" altLang="ja-JP" sz="950" dirty="0">
                <a:latin typeface="Arial Narrow" panose="020B0606020202030204" pitchFamily="34" charset="0"/>
              </a:rPr>
              <a:t>Está</a:t>
            </a:r>
            <a:r>
              <a:rPr kumimoji="1" lang="ja-JP" altLang="en-US" sz="950" dirty="0">
                <a:latin typeface="Arial Narrow" panose="020B0606020202030204" pitchFamily="34" charset="0"/>
              </a:rPr>
              <a:t>（</a:t>
            </a:r>
            <a:r>
              <a:rPr kumimoji="1" lang="es-ES" altLang="ja-JP" sz="950" dirty="0">
                <a:latin typeface="Arial Narrow" panose="020B0606020202030204" pitchFamily="34" charset="0"/>
              </a:rPr>
              <a:t>Hospitalizado o recluido en una institución </a:t>
            </a:r>
            <a:r>
              <a:rPr kumimoji="1" lang="ja-JP" altLang="en-US" sz="950" dirty="0">
                <a:latin typeface="Arial Narrow" panose="020B0606020202030204" pitchFamily="34" charset="0"/>
              </a:rPr>
              <a:t>） </a:t>
            </a:r>
            <a:r>
              <a:rPr kumimoji="1" lang="es-ES" altLang="ja-JP" sz="950" dirty="0">
                <a:latin typeface="Arial Narrow" panose="020B0606020202030204" pitchFamily="34" charset="0"/>
              </a:rPr>
              <a:t>Nombre del hospital o institución  </a:t>
            </a:r>
            <a:r>
              <a:rPr kumimoji="1" lang="ja-JP" altLang="en-US" sz="950" dirty="0">
                <a:latin typeface="Arial Narrow" panose="020B0606020202030204" pitchFamily="34" charset="0"/>
              </a:rPr>
              <a:t>（</a:t>
            </a:r>
            <a:r>
              <a:rPr kumimoji="1" lang="es-ES" altLang="ja-JP" sz="950" dirty="0">
                <a:latin typeface="Arial Narrow" panose="020B0606020202030204" pitchFamily="34" charset="0"/>
              </a:rPr>
              <a:t>Hospital   </a:t>
            </a:r>
            <a:r>
              <a:rPr kumimoji="1" lang="ja-JP" altLang="en-US" sz="950" dirty="0">
                <a:latin typeface="Arial Narrow" panose="020B0606020202030204" pitchFamily="34" charset="0"/>
              </a:rPr>
              <a:t>〇〇）</a:t>
            </a:r>
            <a:endParaRPr kumimoji="1" lang="en-US" altLang="ja-JP" sz="950" dirty="0">
              <a:latin typeface="Arial Narrow" panose="020B0606020202030204" pitchFamily="34" charset="0"/>
            </a:endParaRPr>
          </a:p>
          <a:p>
            <a:r>
              <a:rPr lang="ja-JP" altLang="en-US" sz="950" dirty="0">
                <a:latin typeface="Arial Narrow" panose="020B0606020202030204" pitchFamily="34" charset="0"/>
              </a:rPr>
              <a:t>□</a:t>
            </a:r>
            <a:r>
              <a:rPr lang="es-ES" altLang="ja-JP" sz="950" dirty="0">
                <a:latin typeface="Arial Narrow" panose="020B0606020202030204" pitchFamily="34" charset="0"/>
              </a:rPr>
              <a:t>Fuera de </a:t>
            </a:r>
            <a:r>
              <a:rPr lang="es-ES" altLang="ja-JP" sz="950" dirty="0" err="1">
                <a:latin typeface="Arial Narrow" panose="020B0606020202030204" pitchFamily="34" charset="0"/>
              </a:rPr>
              <a:t>Komaki</a:t>
            </a:r>
            <a:endParaRPr kumimoji="1" lang="en-US" altLang="ja-JP" sz="950" dirty="0">
              <a:latin typeface="Arial Narrow" panose="020B060602020203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B182B46-D0F7-43E6-91B3-64E9E4DA8143}"/>
              </a:ext>
            </a:extLst>
          </p:cNvPr>
          <p:cNvSpPr txBox="1"/>
          <p:nvPr/>
        </p:nvSpPr>
        <p:spPr>
          <a:xfrm>
            <a:off x="423587" y="1821674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B182B46-D0F7-43E6-91B3-64E9E4DA8143}"/>
              </a:ext>
            </a:extLst>
          </p:cNvPr>
          <p:cNvSpPr txBox="1"/>
          <p:nvPr/>
        </p:nvSpPr>
        <p:spPr>
          <a:xfrm>
            <a:off x="415362" y="2552993"/>
            <a:ext cx="456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✔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A40CDF9-7694-4AFB-A6CA-95C684137B19}"/>
              </a:ext>
            </a:extLst>
          </p:cNvPr>
          <p:cNvSpPr txBox="1"/>
          <p:nvPr/>
        </p:nvSpPr>
        <p:spPr>
          <a:xfrm>
            <a:off x="3661704" y="5285847"/>
            <a:ext cx="15039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S 43 </a:t>
            </a:r>
            <a:r>
              <a:rPr kumimoji="1" lang="es-ES" altLang="ja-JP" sz="9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año</a:t>
            </a:r>
            <a:r>
              <a:rPr kumimoji="1" lang="ja-JP" altLang="en-US" sz="9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en-US" altLang="ja-JP" sz="9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5 </a:t>
            </a:r>
            <a:r>
              <a:rPr kumimoji="1" lang="en-US" altLang="ja-JP" sz="900" b="1" dirty="0" err="1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mes</a:t>
            </a:r>
            <a:r>
              <a:rPr kumimoji="1" lang="en-US" altLang="ja-JP" sz="9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en-US" altLang="ja-JP" sz="900" b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r>
              <a:rPr kumimoji="1" lang="en-US" altLang="ja-JP" sz="9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día </a:t>
            </a:r>
            <a:r>
              <a:rPr kumimoji="1" lang="ja-JP" altLang="en-US" sz="90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1" lang="en-US" altLang="ja-JP" sz="1050" b="1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</a:t>
            </a:r>
            <a:endParaRPr kumimoji="1" lang="ja-JP" altLang="en-US" sz="1050" b="1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2" name="楕円 27">
            <a:extLst>
              <a:ext uri="{FF2B5EF4-FFF2-40B4-BE49-F238E27FC236}">
                <a16:creationId xmlns:a16="http://schemas.microsoft.com/office/drawing/2014/main" id="{26D5B7AB-2DA4-4171-B69C-0D299F817854}"/>
              </a:ext>
            </a:extLst>
          </p:cNvPr>
          <p:cNvSpPr/>
          <p:nvPr/>
        </p:nvSpPr>
        <p:spPr>
          <a:xfrm>
            <a:off x="3694821" y="5306418"/>
            <a:ext cx="180000" cy="21776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/>
          <p:cNvSpPr/>
          <p:nvPr/>
        </p:nvSpPr>
        <p:spPr>
          <a:xfrm>
            <a:off x="935814" y="2334020"/>
            <a:ext cx="666750" cy="2413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9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478</TotalTime>
  <Words>321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6" baseType="lpstr">
      <vt:lpstr>HGP創英角ﾎﾟｯﾌﾟ体</vt:lpstr>
      <vt:lpstr>HGS創英角ｺﾞｼｯｸUB</vt:lpstr>
      <vt:lpstr>HG創英角ﾎﾟｯﾌﾟ体</vt:lpstr>
      <vt:lpstr>ＭＳ Ｐ明朝</vt:lpstr>
      <vt:lpstr>游ゴシック</vt:lpstr>
      <vt:lpstr>游ゴシック Light</vt:lpstr>
      <vt:lpstr>游ゴシック Medium</vt:lpstr>
      <vt:lpstr>Arial</vt:lpstr>
      <vt:lpstr>Arial Narrow</vt:lpstr>
      <vt:lpstr>Bodoni MT Black</vt:lpstr>
      <vt:lpstr>Bradley Hand ITC</vt:lpstr>
      <vt:lpstr>Calibri</vt:lpstr>
      <vt:lpstr>Calibri Light</vt:lpstr>
      <vt:lpstr>Segoe UI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小牧市役所</dc:creator>
  <cp:lastModifiedBy>小川　紗里菜</cp:lastModifiedBy>
  <cp:revision>49</cp:revision>
  <cp:lastPrinted>2024-06-07T00:13:21Z</cp:lastPrinted>
  <dcterms:created xsi:type="dcterms:W3CDTF">2020-05-14T07:33:24Z</dcterms:created>
  <dcterms:modified xsi:type="dcterms:W3CDTF">2024-07-18T07:56:06Z</dcterms:modified>
</cp:coreProperties>
</file>