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5" d="100"/>
          <a:sy n="95" d="100"/>
        </p:scale>
        <p:origin x="1368" y="-21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7206-E7D9-4638-A3EB-AB06E6F885C2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3B3E-AF37-4287-8E07-ABD7B115D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503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7206-E7D9-4638-A3EB-AB06E6F885C2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3B3E-AF37-4287-8E07-ABD7B115D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059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7206-E7D9-4638-A3EB-AB06E6F885C2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3B3E-AF37-4287-8E07-ABD7B115D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76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7206-E7D9-4638-A3EB-AB06E6F885C2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3B3E-AF37-4287-8E07-ABD7B115D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6708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7206-E7D9-4638-A3EB-AB06E6F885C2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3B3E-AF37-4287-8E07-ABD7B115D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973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7206-E7D9-4638-A3EB-AB06E6F885C2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3B3E-AF37-4287-8E07-ABD7B115D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6119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7206-E7D9-4638-A3EB-AB06E6F885C2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3B3E-AF37-4287-8E07-ABD7B115D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8266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7206-E7D9-4638-A3EB-AB06E6F885C2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3B3E-AF37-4287-8E07-ABD7B115D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118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7206-E7D9-4638-A3EB-AB06E6F885C2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3B3E-AF37-4287-8E07-ABD7B115D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042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7206-E7D9-4638-A3EB-AB06E6F885C2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3B3E-AF37-4287-8E07-ABD7B115D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193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7206-E7D9-4638-A3EB-AB06E6F885C2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3B3E-AF37-4287-8E07-ABD7B115D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8249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97206-E7D9-4638-A3EB-AB06E6F885C2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B3B3E-AF37-4287-8E07-ABD7B115D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9737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704BFFA9-F57D-44D0-BAB4-9FF019D5BA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14BBC803-ACAB-453D-8AE6-104571489E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xmlns="" id="{FFA35567-26A2-410F-924F-981553F5B21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444" t="17203" r="35001" b="4238"/>
          <a:stretch/>
        </p:blipFill>
        <p:spPr>
          <a:xfrm>
            <a:off x="-285275" y="1032942"/>
            <a:ext cx="6286025" cy="9086167"/>
          </a:xfrm>
          <a:prstGeom prst="rect">
            <a:avLst/>
          </a:prstGeom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xmlns="" id="{8C1466DE-6CAD-4AF0-AF46-BA6FCD1F6199}"/>
              </a:ext>
            </a:extLst>
          </p:cNvPr>
          <p:cNvSpPr/>
          <p:nvPr/>
        </p:nvSpPr>
        <p:spPr>
          <a:xfrm>
            <a:off x="1" y="0"/>
            <a:ext cx="3023118" cy="7067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dirty="0" err="1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Modelo</a:t>
            </a:r>
            <a:r>
              <a:rPr kumimoji="1" lang="en-US" altLang="ja-JP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</a:t>
            </a:r>
            <a:r>
              <a:rPr kumimoji="1" lang="pt-BR" altLang="ja-JP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de preenchimento</a:t>
            </a:r>
            <a:endParaRPr kumimoji="1" lang="ja-JP" altLang="en-US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xmlns="" id="{3C02F2D4-6744-4AAD-99DC-2A8B83A892E4}"/>
              </a:ext>
            </a:extLst>
          </p:cNvPr>
          <p:cNvSpPr/>
          <p:nvPr/>
        </p:nvSpPr>
        <p:spPr>
          <a:xfrm>
            <a:off x="-59095" y="721947"/>
            <a:ext cx="3545856" cy="2252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pt-BR" altLang="ja-JP" sz="16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Preencher os itens </a:t>
            </a:r>
            <a:r>
              <a:rPr kumimoji="1" lang="ja-JP" altLang="en-US" sz="16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 </a:t>
            </a:r>
            <a:r>
              <a:rPr kumimoji="1" lang="ja-JP" altLang="en-US" sz="16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～ </a:t>
            </a:r>
            <a:r>
              <a:rPr kumimoji="1" lang="ja-JP" altLang="en-US" sz="16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xmlns="" id="{C109624E-ED0E-4F6B-B9F3-2D2A586EA39C}"/>
              </a:ext>
            </a:extLst>
          </p:cNvPr>
          <p:cNvSpPr/>
          <p:nvPr/>
        </p:nvSpPr>
        <p:spPr>
          <a:xfrm>
            <a:off x="1824514" y="714679"/>
            <a:ext cx="252000" cy="252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dirty="0">
                <a:latin typeface="Bodoni MT Black" panose="02070A03080606020203" pitchFamily="18" charset="0"/>
              </a:rPr>
              <a:t>1</a:t>
            </a:r>
            <a:endParaRPr kumimoji="1" lang="ja-JP" altLang="en-US" dirty="0">
              <a:latin typeface="Bodoni MT Black" panose="02070A03080606020203" pitchFamily="18" charset="0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xmlns="" id="{308D87FF-1957-426A-B609-54F972D222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9732" y="636476"/>
            <a:ext cx="438071" cy="498914"/>
          </a:xfrm>
          <a:prstGeom prst="rect">
            <a:avLst/>
          </a:prstGeom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xmlns="" id="{D0A3078E-3C1C-402C-AC7B-5BAF3F8E8BCE}"/>
              </a:ext>
            </a:extLst>
          </p:cNvPr>
          <p:cNvSpPr/>
          <p:nvPr/>
        </p:nvSpPr>
        <p:spPr>
          <a:xfrm>
            <a:off x="-159197" y="998922"/>
            <a:ext cx="3824840" cy="2252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（　 </a:t>
            </a:r>
            <a:r>
              <a:rPr kumimoji="1" lang="ja-JP" altLang="en-US" sz="16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pt-BR" altLang="ja-JP" sz="16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 só para quem recebe pensão</a:t>
            </a:r>
            <a:r>
              <a:rPr kumimoji="1" lang="ja-JP" altLang="en-US" sz="16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kumimoji="1" lang="ja-JP" altLang="en-US" sz="16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xmlns="" id="{8C07438B-0658-4AA4-BF8A-F5F52E2715FB}"/>
              </a:ext>
            </a:extLst>
          </p:cNvPr>
          <p:cNvSpPr/>
          <p:nvPr/>
        </p:nvSpPr>
        <p:spPr>
          <a:xfrm>
            <a:off x="184053" y="1002584"/>
            <a:ext cx="252000" cy="252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dirty="0">
                <a:latin typeface="Bodoni MT Black" panose="02070A03080606020203" pitchFamily="18" charset="0"/>
              </a:rPr>
              <a:t>4</a:t>
            </a:r>
            <a:endParaRPr kumimoji="1" lang="ja-JP" altLang="en-US" dirty="0">
              <a:latin typeface="Bodoni MT Black" panose="02070A03080606020203" pitchFamily="18" charset="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xmlns="" id="{78E702F5-075F-4BCB-83DE-BD2C723D77BF}"/>
              </a:ext>
            </a:extLst>
          </p:cNvPr>
          <p:cNvSpPr/>
          <p:nvPr/>
        </p:nvSpPr>
        <p:spPr>
          <a:xfrm>
            <a:off x="50909" y="1366263"/>
            <a:ext cx="360000" cy="360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2400" dirty="0">
                <a:latin typeface="Bodoni MT Black" panose="02070A03080606020203" pitchFamily="18" charset="0"/>
              </a:rPr>
              <a:t>1</a:t>
            </a:r>
            <a:endParaRPr kumimoji="1" lang="ja-JP" altLang="en-US" sz="2400" dirty="0">
              <a:latin typeface="Bodoni MT Black" panose="02070A03080606020203" pitchFamily="18" charset="0"/>
            </a:endParaRPr>
          </a:p>
        </p:txBody>
      </p:sp>
      <p:sp>
        <p:nvSpPr>
          <p:cNvPr id="14" name="角丸四角形 6">
            <a:extLst>
              <a:ext uri="{FF2B5EF4-FFF2-40B4-BE49-F238E27FC236}">
                <a16:creationId xmlns:a16="http://schemas.microsoft.com/office/drawing/2014/main" xmlns="" id="{B9DD0D16-DB6F-404C-8897-A98F4449CF13}"/>
              </a:ext>
            </a:extLst>
          </p:cNvPr>
          <p:cNvSpPr/>
          <p:nvPr/>
        </p:nvSpPr>
        <p:spPr>
          <a:xfrm>
            <a:off x="3485060" y="336718"/>
            <a:ext cx="3187700" cy="79961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altLang="ja-JP" sz="1100" b="1" dirty="0"/>
              <a:t>Em relação a ① e ②,</a:t>
            </a:r>
          </a:p>
          <a:p>
            <a:pPr algn="ctr"/>
            <a:r>
              <a:rPr lang="pt-BR" altLang="ja-JP" sz="1100" b="1" dirty="0" smtClean="0"/>
              <a:t>Marque um </a:t>
            </a:r>
            <a:r>
              <a:rPr lang="pt-BR" altLang="ja-JP" sz="1100" b="1" dirty="0"/>
              <a:t>✔ </a:t>
            </a:r>
            <a:r>
              <a:rPr lang="pt-BR" altLang="ja-JP" sz="1100" b="1" dirty="0" smtClean="0"/>
              <a:t>no </a:t>
            </a:r>
            <a:r>
              <a:rPr lang="ja-JP" altLang="en-US" sz="1100" b="1" dirty="0"/>
              <a:t>□ </a:t>
            </a:r>
            <a:r>
              <a:rPr lang="pt-BR" altLang="ja-JP" sz="1100" b="1" dirty="0" smtClean="0"/>
              <a:t>que corresponda.</a:t>
            </a:r>
            <a:endParaRPr lang="pt-BR" altLang="ja-JP" sz="1100" b="1" dirty="0"/>
          </a:p>
          <a:p>
            <a:pPr algn="ctr"/>
            <a:r>
              <a:rPr lang="pt-BR" altLang="ja-JP" sz="1100" b="1" dirty="0"/>
              <a:t>(Se você estiver hospitalizado ou internado, preencha as informações necessárias</a:t>
            </a:r>
            <a:r>
              <a:rPr lang="pt-BR" altLang="ja-JP" sz="1100" b="1" dirty="0" smtClean="0"/>
              <a:t>.)</a:t>
            </a:r>
            <a:r>
              <a:rPr lang="ja-JP" altLang="en-US" sz="1100" b="1" dirty="0" smtClean="0"/>
              <a:t> </a:t>
            </a:r>
            <a:endParaRPr kumimoji="1" lang="ja-JP" altLang="en-US" sz="1100" dirty="0"/>
          </a:p>
        </p:txBody>
      </p:sp>
      <p:sp>
        <p:nvSpPr>
          <p:cNvPr id="15" name="上矢印 17">
            <a:extLst>
              <a:ext uri="{FF2B5EF4-FFF2-40B4-BE49-F238E27FC236}">
                <a16:creationId xmlns:a16="http://schemas.microsoft.com/office/drawing/2014/main" xmlns="" id="{F5C8FABD-070A-42F7-A8F4-7E874AC46076}"/>
              </a:ext>
            </a:extLst>
          </p:cNvPr>
          <p:cNvSpPr/>
          <p:nvPr/>
        </p:nvSpPr>
        <p:spPr>
          <a:xfrm rot="10800000">
            <a:off x="3791478" y="1136333"/>
            <a:ext cx="252000" cy="338483"/>
          </a:xfrm>
          <a:prstGeom prst="upArrow">
            <a:avLst>
              <a:gd name="adj1" fmla="val 33351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xmlns="" id="{EB182B46-D0F7-43E6-91B3-64E9E4DA8143}"/>
              </a:ext>
            </a:extLst>
          </p:cNvPr>
          <p:cNvSpPr txBox="1"/>
          <p:nvPr/>
        </p:nvSpPr>
        <p:spPr>
          <a:xfrm>
            <a:off x="793945" y="1954671"/>
            <a:ext cx="4561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✔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xmlns="" id="{ED70A736-43EA-49E3-A87B-D969CA4188A6}"/>
              </a:ext>
            </a:extLst>
          </p:cNvPr>
          <p:cNvSpPr txBox="1"/>
          <p:nvPr/>
        </p:nvSpPr>
        <p:spPr>
          <a:xfrm>
            <a:off x="813078" y="2442039"/>
            <a:ext cx="4561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✔</a:t>
            </a:r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xmlns="" id="{2632A5DF-9E6D-44D1-9B89-7607685277ED}"/>
              </a:ext>
            </a:extLst>
          </p:cNvPr>
          <p:cNvSpPr/>
          <p:nvPr/>
        </p:nvSpPr>
        <p:spPr>
          <a:xfrm>
            <a:off x="1217774" y="2511089"/>
            <a:ext cx="587572" cy="2571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xmlns="" id="{9CB60631-49B8-475D-8D30-CC68A3E003B2}"/>
              </a:ext>
            </a:extLst>
          </p:cNvPr>
          <p:cNvSpPr txBox="1"/>
          <p:nvPr/>
        </p:nvSpPr>
        <p:spPr>
          <a:xfrm>
            <a:off x="4249936" y="2468969"/>
            <a:ext cx="82897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〇〇病院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xmlns="" id="{787F851D-80A4-428E-B8BD-7ACA3346E915}"/>
              </a:ext>
            </a:extLst>
          </p:cNvPr>
          <p:cNvSpPr/>
          <p:nvPr/>
        </p:nvSpPr>
        <p:spPr>
          <a:xfrm>
            <a:off x="1948191" y="3540015"/>
            <a:ext cx="360000" cy="360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2400" dirty="0">
                <a:latin typeface="Bodoni MT Black" panose="02070A03080606020203" pitchFamily="18" charset="0"/>
              </a:rPr>
              <a:t>2</a:t>
            </a:r>
            <a:endParaRPr kumimoji="1" lang="ja-JP" altLang="en-US" sz="2400" dirty="0">
              <a:latin typeface="Bodoni MT Black" panose="02070A03080606020203" pitchFamily="18" charset="0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xmlns="" id="{C3324863-3FFF-4F8D-AA09-A34F4A8F8CCA}"/>
              </a:ext>
            </a:extLst>
          </p:cNvPr>
          <p:cNvSpPr/>
          <p:nvPr/>
        </p:nvSpPr>
        <p:spPr>
          <a:xfrm>
            <a:off x="2325550" y="3570662"/>
            <a:ext cx="2753360" cy="832525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xmlns="" id="{BAC03CD2-F640-40D6-937F-79B37B6BAF76}"/>
              </a:ext>
            </a:extLst>
          </p:cNvPr>
          <p:cNvSpPr txBox="1"/>
          <p:nvPr/>
        </p:nvSpPr>
        <p:spPr>
          <a:xfrm>
            <a:off x="3214110" y="3635938"/>
            <a:ext cx="1397439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小牧市堀の内３ー１</a:t>
            </a:r>
            <a:endParaRPr kumimoji="1" lang="en-US" altLang="ja-JP" sz="105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sz="105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sz="105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105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７６ー１１２７</a:t>
            </a:r>
            <a:endParaRPr kumimoji="1" lang="en-US" altLang="ja-JP" sz="105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ja-JP" altLang="en-US" sz="1050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xmlns="" id="{53FA8ADE-2436-4DED-AAC6-786BCC30C5F2}"/>
              </a:ext>
            </a:extLst>
          </p:cNvPr>
          <p:cNvSpPr txBox="1"/>
          <p:nvPr/>
        </p:nvSpPr>
        <p:spPr>
          <a:xfrm>
            <a:off x="3214110" y="3716729"/>
            <a:ext cx="131603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05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105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小牧　太郎</a:t>
            </a:r>
            <a:endParaRPr kumimoji="1" lang="en-US" altLang="ja-JP" sz="105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sz="105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ja-JP" altLang="en-US" sz="1050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xmlns="" id="{10707C37-3725-4085-B644-7865E596246C}"/>
              </a:ext>
            </a:extLst>
          </p:cNvPr>
          <p:cNvSpPr txBox="1"/>
          <p:nvPr/>
        </p:nvSpPr>
        <p:spPr>
          <a:xfrm>
            <a:off x="1847468" y="4748543"/>
            <a:ext cx="34360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堀の内●丁目▲番地（申請者と同一の場合は「同上」）</a:t>
            </a:r>
          </a:p>
        </p:txBody>
      </p:sp>
      <p:sp>
        <p:nvSpPr>
          <p:cNvPr id="28" name="楕円 27">
            <a:extLst>
              <a:ext uri="{FF2B5EF4-FFF2-40B4-BE49-F238E27FC236}">
                <a16:creationId xmlns:a16="http://schemas.microsoft.com/office/drawing/2014/main" xmlns="" id="{26D5B7AB-2DA4-4171-B69C-0D299F817854}"/>
              </a:ext>
            </a:extLst>
          </p:cNvPr>
          <p:cNvSpPr/>
          <p:nvPr/>
        </p:nvSpPr>
        <p:spPr>
          <a:xfrm>
            <a:off x="3872125" y="5195036"/>
            <a:ext cx="180000" cy="2177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xmlns="" id="{8A40CDF9-7694-4AFB-A6CA-95C684137B19}"/>
              </a:ext>
            </a:extLst>
          </p:cNvPr>
          <p:cNvSpPr txBox="1"/>
          <p:nvPr/>
        </p:nvSpPr>
        <p:spPr>
          <a:xfrm>
            <a:off x="4023869" y="5246207"/>
            <a:ext cx="130400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43</a:t>
            </a:r>
            <a:r>
              <a:rPr kumimoji="1" lang="ja-JP" altLang="en-US" sz="105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</a:t>
            </a:r>
            <a:r>
              <a:rPr kumimoji="1" lang="en-US" altLang="ja-JP" sz="105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5   </a:t>
            </a:r>
            <a:r>
              <a:rPr kumimoji="1" lang="ja-JP" altLang="en-US" sz="105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kumimoji="1" lang="en-US" altLang="ja-JP" sz="105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1</a:t>
            </a:r>
            <a:endParaRPr kumimoji="1" lang="ja-JP" altLang="en-US" sz="105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xmlns="" id="{4DCFB6BC-E68F-46FE-9D9A-964ECB18DF02}"/>
              </a:ext>
            </a:extLst>
          </p:cNvPr>
          <p:cNvSpPr/>
          <p:nvPr/>
        </p:nvSpPr>
        <p:spPr>
          <a:xfrm>
            <a:off x="368532" y="4709947"/>
            <a:ext cx="360000" cy="360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2400" dirty="0">
                <a:latin typeface="Bodoni MT Black" panose="02070A03080606020203" pitchFamily="18" charset="0"/>
              </a:rPr>
              <a:t>3</a:t>
            </a:r>
            <a:endParaRPr kumimoji="1" lang="ja-JP" altLang="en-US" sz="2400" dirty="0">
              <a:latin typeface="Bodoni MT Black" panose="02070A03080606020203" pitchFamily="18" charset="0"/>
            </a:endParaRPr>
          </a:p>
        </p:txBody>
      </p:sp>
      <p:sp>
        <p:nvSpPr>
          <p:cNvPr id="31" name="角丸四角形 18">
            <a:extLst>
              <a:ext uri="{FF2B5EF4-FFF2-40B4-BE49-F238E27FC236}">
                <a16:creationId xmlns:a16="http://schemas.microsoft.com/office/drawing/2014/main" xmlns="" id="{B2FF29B1-C12A-4483-8C35-DB8AE58FE2CE}"/>
              </a:ext>
            </a:extLst>
          </p:cNvPr>
          <p:cNvSpPr/>
          <p:nvPr/>
        </p:nvSpPr>
        <p:spPr>
          <a:xfrm>
            <a:off x="5369462" y="4804117"/>
            <a:ext cx="1393111" cy="2038869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0" bIns="0" rtlCol="0" anchor="ctr"/>
          <a:lstStyle/>
          <a:p>
            <a:r>
              <a:rPr lang="pt-BR" altLang="ja-JP" sz="105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Preencher os Dados do beneficiário(da pessoa deficiente)</a:t>
            </a:r>
          </a:p>
          <a:p>
            <a:r>
              <a:rPr lang="pt-BR" altLang="ja-JP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Preencher o nome, endereço, data de nascimento e número do </a:t>
            </a:r>
            <a:r>
              <a:rPr lang="pt-BR" altLang="ja-JP" sz="105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pt-BR" altLang="ja-JP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ja-JP" sz="105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endParaRPr kumimoji="1" lang="ja-JP" altLang="en-US" sz="105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上矢印 21">
            <a:extLst>
              <a:ext uri="{FF2B5EF4-FFF2-40B4-BE49-F238E27FC236}">
                <a16:creationId xmlns:a16="http://schemas.microsoft.com/office/drawing/2014/main" xmlns="" id="{85FA16AF-F898-4D26-9A95-63438FAF389E}"/>
              </a:ext>
            </a:extLst>
          </p:cNvPr>
          <p:cNvSpPr/>
          <p:nvPr/>
        </p:nvSpPr>
        <p:spPr>
          <a:xfrm rot="16033290">
            <a:off x="5092498" y="5453954"/>
            <a:ext cx="195768" cy="351319"/>
          </a:xfrm>
          <a:prstGeom prst="upArrow">
            <a:avLst>
              <a:gd name="adj1" fmla="val 38889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xmlns="" id="{60A7B0C9-C622-460D-9322-6445D10B641E}"/>
              </a:ext>
            </a:extLst>
          </p:cNvPr>
          <p:cNvSpPr txBox="1"/>
          <p:nvPr/>
        </p:nvSpPr>
        <p:spPr>
          <a:xfrm>
            <a:off x="1490356" y="4991649"/>
            <a:ext cx="1368962" cy="1084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コマキ　タロウ</a:t>
            </a:r>
            <a:endParaRPr kumimoji="1" lang="en-US" altLang="ja-JP" sz="105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sz="105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12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小牧　太郎</a:t>
            </a:r>
            <a:endParaRPr kumimoji="1" lang="en-US" altLang="ja-JP" sz="120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105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　　</a:t>
            </a:r>
            <a:endParaRPr kumimoji="1" lang="en-US" altLang="ja-JP" sz="105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sz="105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ja-JP" altLang="en-US" sz="1050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xmlns="" id="{43F1241B-B876-43B1-B116-3C63CF588851}"/>
              </a:ext>
            </a:extLst>
          </p:cNvPr>
          <p:cNvSpPr txBox="1"/>
          <p:nvPr/>
        </p:nvSpPr>
        <p:spPr>
          <a:xfrm>
            <a:off x="2057714" y="5568930"/>
            <a:ext cx="12513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/>
              <a:t>0000-0000-0000</a:t>
            </a:r>
            <a:endParaRPr kumimoji="1" lang="ja-JP" altLang="en-US" sz="900" dirty="0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xmlns="" id="{7B669C28-51A5-40B4-B30D-EC5A3A62851C}"/>
              </a:ext>
            </a:extLst>
          </p:cNvPr>
          <p:cNvSpPr/>
          <p:nvPr/>
        </p:nvSpPr>
        <p:spPr>
          <a:xfrm>
            <a:off x="1884090" y="5860673"/>
            <a:ext cx="1534419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pt-BR" altLang="ja-JP" sz="105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PREENCHER</a:t>
            </a:r>
            <a:endParaRPr kumimoji="1" lang="ja-JP" altLang="en-US" sz="105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xmlns="" id="{17D3DAF8-CC96-475D-B150-ADA0378B7052}"/>
              </a:ext>
            </a:extLst>
          </p:cNvPr>
          <p:cNvSpPr/>
          <p:nvPr/>
        </p:nvSpPr>
        <p:spPr>
          <a:xfrm>
            <a:off x="811792" y="6093343"/>
            <a:ext cx="4407321" cy="402643"/>
          </a:xfrm>
          <a:prstGeom prst="rect">
            <a:avLst/>
          </a:prstGeom>
          <a:noFill/>
          <a:ln w="762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xmlns="" id="{55E852A6-0445-4BA0-A952-442062728E8D}"/>
              </a:ext>
            </a:extLst>
          </p:cNvPr>
          <p:cNvSpPr/>
          <p:nvPr/>
        </p:nvSpPr>
        <p:spPr>
          <a:xfrm>
            <a:off x="422075" y="6076561"/>
            <a:ext cx="360000" cy="360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2400" dirty="0">
                <a:latin typeface="Bodoni MT Black" panose="02070A03080606020203" pitchFamily="18" charset="0"/>
              </a:rPr>
              <a:t>4</a:t>
            </a:r>
          </a:p>
        </p:txBody>
      </p:sp>
      <p:sp>
        <p:nvSpPr>
          <p:cNvPr id="38" name="上矢印 15">
            <a:extLst>
              <a:ext uri="{FF2B5EF4-FFF2-40B4-BE49-F238E27FC236}">
                <a16:creationId xmlns:a16="http://schemas.microsoft.com/office/drawing/2014/main" xmlns="" id="{3D696ED6-7759-447C-A18C-00582BF3C00F}"/>
              </a:ext>
            </a:extLst>
          </p:cNvPr>
          <p:cNvSpPr/>
          <p:nvPr/>
        </p:nvSpPr>
        <p:spPr>
          <a:xfrm>
            <a:off x="4468655" y="6311278"/>
            <a:ext cx="195768" cy="570230"/>
          </a:xfrm>
          <a:prstGeom prst="upArrow">
            <a:avLst>
              <a:gd name="adj1" fmla="val 38889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角丸四角形 13">
            <a:extLst>
              <a:ext uri="{FF2B5EF4-FFF2-40B4-BE49-F238E27FC236}">
                <a16:creationId xmlns:a16="http://schemas.microsoft.com/office/drawing/2014/main" xmlns="" id="{E6FC8C5A-1B4E-4AB3-93FF-C5B9D807356C}"/>
              </a:ext>
            </a:extLst>
          </p:cNvPr>
          <p:cNvSpPr/>
          <p:nvPr/>
        </p:nvSpPr>
        <p:spPr>
          <a:xfrm>
            <a:off x="782075" y="6842986"/>
            <a:ext cx="4521200" cy="1117600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0" bIns="0" rtlCol="0" anchor="ctr"/>
          <a:lstStyle/>
          <a:p>
            <a:r>
              <a:rPr lang="pt-BR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Se estiver a receber uma pensão, indique o tipo de pensão e o mês e ano em que começou a receber a pensão.</a:t>
            </a:r>
          </a:p>
          <a:p>
            <a:r>
              <a:rPr lang="pt-BR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Anexe também uma cópia de um documento (como um certificado de pensão) que comprove que você está recebendo uma pensão.</a:t>
            </a:r>
            <a:endParaRPr kumimoji="1" lang="ja-JP" altLang="en-US" sz="1200" b="1" i="1" u="sng" dirty="0"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xmlns="" id="{3D1481C1-1CB8-452C-BA14-452107C82E43}"/>
              </a:ext>
            </a:extLst>
          </p:cNvPr>
          <p:cNvSpPr/>
          <p:nvPr/>
        </p:nvSpPr>
        <p:spPr>
          <a:xfrm>
            <a:off x="2373590" y="9314553"/>
            <a:ext cx="1338170" cy="4190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pt-BR" altLang="ja-JP" sz="1050" dirty="0" smtClean="0">
                <a:solidFill>
                  <a:sysClr val="windowText" lastClr="000000"/>
                </a:solidFill>
                <a:latin typeface="Arial" panose="020B0604020202020204" pitchFamily="34" charset="0"/>
                <a:ea typeface="HG創英角ﾎﾟｯﾌﾟ体" panose="040B0A09000000000000" pitchFamily="49" charset="-128"/>
                <a:cs typeface="Arial" panose="020B0604020202020204" pitchFamily="34" charset="0"/>
              </a:rPr>
              <a:t>Não preencher</a:t>
            </a:r>
            <a:endParaRPr kumimoji="1" lang="ja-JP" altLang="en-US" sz="1050" dirty="0">
              <a:solidFill>
                <a:sysClr val="windowText" lastClr="000000"/>
              </a:solidFill>
              <a:latin typeface="Arial" panose="020B0604020202020204" pitchFamily="34" charset="0"/>
              <a:ea typeface="HG創英角ﾎﾟｯﾌﾟ体" panose="040B0A09000000000000" pitchFamily="49" charset="-128"/>
              <a:cs typeface="Arial" panose="020B0604020202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43658" y="1290186"/>
            <a:ext cx="4905801" cy="16312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pt-BR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Por favor, </a:t>
            </a:r>
            <a:r>
              <a:rPr kumimoji="1" lang="pt-BR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marque um (</a:t>
            </a:r>
            <a:r>
              <a:rPr lang="pt-BR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✔ </a:t>
            </a:r>
            <a:r>
              <a:rPr lang="pt-BR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BR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□ </a:t>
            </a:r>
            <a:r>
              <a:rPr lang="pt-BR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que corresponda</a:t>
            </a:r>
            <a:r>
              <a:rPr kumimoji="1" lang="pt-BR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1" lang="pt-BR" altLang="ja-JP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altLang="ja-JP" sz="1000" b="1" dirty="0" smtClean="0"/>
              <a:t> ① </a:t>
            </a:r>
            <a:r>
              <a:rPr kumimoji="1" lang="pt-BR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Recebe pensão</a:t>
            </a:r>
            <a:r>
              <a:rPr kumimoji="1" lang="pt-BR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kumimoji="1" lang="ja-JP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　→</a:t>
            </a:r>
            <a:r>
              <a:rPr kumimoji="1" lang="pt-BR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ja-JP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kumimoji="1" lang="pt-BR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1" lang="pt-BR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pensão nacional, pensão </a:t>
            </a:r>
            <a:r>
              <a:rPr kumimoji="1" lang="pt-BR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social, </a:t>
            </a:r>
            <a:r>
              <a:rPr kumimoji="1" lang="pt-BR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pensão </a:t>
            </a:r>
            <a:r>
              <a:rPr kumimoji="1" lang="pt-BR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por </a:t>
            </a:r>
            <a:r>
              <a:rPr kumimoji="1" lang="pt-BR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invalidez, </a:t>
            </a:r>
            <a:r>
              <a:rPr kumimoji="1" lang="pt-BR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r>
              <a:rPr kumimoji="1" lang="pt-BR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pt-BR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pensão de</a:t>
            </a:r>
            <a:r>
              <a:rPr kumimoji="1" lang="pt-BR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pt-BR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órfãos/viuvez, </a:t>
            </a:r>
            <a:r>
              <a:rPr kumimoji="1" lang="pt-BR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kumimoji="1" lang="pt-BR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.) </a:t>
            </a:r>
          </a:p>
          <a:p>
            <a:r>
              <a:rPr lang="ja-JP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□ </a:t>
            </a:r>
            <a:r>
              <a:rPr lang="pt-BR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Sim, recebo. </a:t>
            </a:r>
            <a:r>
              <a:rPr lang="pt-BR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kumimoji="1" lang="pt-BR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presente </a:t>
            </a:r>
            <a:r>
              <a:rPr kumimoji="1" lang="pt-BR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uma cópia do seu certificado de </a:t>
            </a:r>
            <a:r>
              <a:rPr kumimoji="1" lang="pt-BR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pensão</a:t>
            </a:r>
            <a:endParaRPr kumimoji="1" lang="pt-BR" altLang="ja-JP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□ </a:t>
            </a:r>
            <a:r>
              <a:rPr lang="pt-BR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Em processo </a:t>
            </a:r>
            <a:r>
              <a:rPr kumimoji="1" lang="pt-BR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para </a:t>
            </a:r>
            <a:r>
              <a:rPr kumimoji="1" lang="pt-BR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começar a receber </a:t>
            </a:r>
            <a:r>
              <a:rPr kumimoji="1" lang="pt-BR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 pensão</a:t>
            </a:r>
            <a:endParaRPr kumimoji="1" lang="pt-BR" altLang="ja-JP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□ </a:t>
            </a:r>
            <a:r>
              <a:rPr kumimoji="1" lang="pt-BR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Não recebo</a:t>
            </a:r>
            <a:r>
              <a:rPr kumimoji="1" lang="ja-JP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kumimoji="1" lang="en-US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1" lang="pt-BR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pt-BR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Não há </a:t>
            </a:r>
            <a:r>
              <a:rPr kumimoji="1" lang="pt-BR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transferência</a:t>
            </a:r>
            <a:r>
              <a:rPr kumimoji="1" lang="pt-BR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pt-BR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do banco </a:t>
            </a:r>
            <a:r>
              <a:rPr kumimoji="1" lang="pt-BR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do Serviço de Pensões) </a:t>
            </a:r>
            <a:endParaRPr kumimoji="1" lang="pt-BR" altLang="ja-JP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altLang="ja-JP" sz="1000" b="1" dirty="0" smtClean="0"/>
              <a:t>②</a:t>
            </a:r>
            <a:r>
              <a:rPr kumimoji="1" lang="pt-BR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pt-BR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Onde você mora atualmente?</a:t>
            </a:r>
          </a:p>
          <a:p>
            <a:r>
              <a:rPr kumimoji="1" lang="pt-BR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□Residência na cidade de </a:t>
            </a:r>
            <a:r>
              <a:rPr kumimoji="1" lang="pt-BR" altLang="ja-JP" sz="1000" dirty="0" err="1">
                <a:latin typeface="Arial" panose="020B0604020202020204" pitchFamily="34" charset="0"/>
                <a:cs typeface="Arial" panose="020B0604020202020204" pitchFamily="34" charset="0"/>
              </a:rPr>
              <a:t>Komaki</a:t>
            </a:r>
            <a:endParaRPr kumimoji="1" lang="pt-BR" altLang="ja-JP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pt-BR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□Estou hospitalizado / internado (Nome do hospital/Instalação                             </a:t>
            </a:r>
            <a:r>
              <a:rPr kumimoji="1" lang="ja-JP" altLang="pt-BR" sz="1000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kumimoji="1" lang="pt-BR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kumimoji="1" lang="pt-BR" altLang="ja-JP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pt-BR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□Residência fora da </a:t>
            </a:r>
            <a:r>
              <a:rPr kumimoji="1" lang="pt-BR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cidade de </a:t>
            </a:r>
            <a:r>
              <a:rPr kumimoji="1" lang="pt-BR" altLang="ja-JP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Komaki</a:t>
            </a:r>
            <a:endParaRPr kumimoji="1"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xmlns="" id="{EB182B46-D0F7-43E6-91B3-64E9E4DA8143}"/>
              </a:ext>
            </a:extLst>
          </p:cNvPr>
          <p:cNvSpPr txBox="1"/>
          <p:nvPr/>
        </p:nvSpPr>
        <p:spPr>
          <a:xfrm>
            <a:off x="461995" y="1963246"/>
            <a:ext cx="4561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✔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xmlns="" id="{EB182B46-D0F7-43E6-91B3-64E9E4DA8143}"/>
              </a:ext>
            </a:extLst>
          </p:cNvPr>
          <p:cNvSpPr txBox="1"/>
          <p:nvPr/>
        </p:nvSpPr>
        <p:spPr>
          <a:xfrm>
            <a:off x="470016" y="2563205"/>
            <a:ext cx="4561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✔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329732" y="3570136"/>
            <a:ext cx="2749178" cy="86177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pt-BR" altLang="ja-JP" sz="1000" dirty="0" smtClean="0"/>
              <a:t>Dados do Solicitante</a:t>
            </a:r>
          </a:p>
          <a:p>
            <a:endParaRPr kumimoji="1" lang="pt-BR" altLang="ja-JP" sz="1000" dirty="0" smtClean="0"/>
          </a:p>
          <a:p>
            <a:r>
              <a:rPr kumimoji="1" lang="pt-BR" altLang="ja-JP" sz="1000" dirty="0" smtClean="0"/>
              <a:t>          End.   </a:t>
            </a:r>
            <a:r>
              <a:rPr kumimoji="1" lang="pt-BR" altLang="ja-JP" sz="1000" dirty="0" smtClean="0">
                <a:latin typeface="Bradley Hand ITC" panose="03070402050302030203" pitchFamily="66" charset="0"/>
                <a:cs typeface="Arial" panose="020B0604020202020204" pitchFamily="34" charset="0"/>
              </a:rPr>
              <a:t>KOMAKI-SHI HORINOUCHI 3-1</a:t>
            </a:r>
          </a:p>
          <a:p>
            <a:r>
              <a:rPr kumimoji="1" lang="ja-JP" altLang="en-US" sz="1000" dirty="0" smtClean="0"/>
              <a:t> 　　</a:t>
            </a:r>
            <a:r>
              <a:rPr kumimoji="1" lang="pt-BR" altLang="ja-JP" sz="1000" dirty="0" smtClean="0"/>
              <a:t>Nome: </a:t>
            </a:r>
            <a:r>
              <a:rPr kumimoji="1" lang="pt-BR" altLang="ja-JP" sz="1000" dirty="0" smtClean="0">
                <a:latin typeface="Bradley Hand ITC" panose="03070402050302030203" pitchFamily="66" charset="0"/>
              </a:rPr>
              <a:t>KOMAKI TARO</a:t>
            </a:r>
          </a:p>
          <a:p>
            <a:r>
              <a:rPr kumimoji="1" lang="pt-BR" altLang="ja-JP" sz="1000" dirty="0" smtClean="0"/>
              <a:t>         Telefone:</a:t>
            </a:r>
            <a:r>
              <a:rPr kumimoji="1" lang="ja-JP" altLang="en-US" sz="1000" dirty="0" smtClean="0"/>
              <a:t>　</a:t>
            </a:r>
            <a:r>
              <a:rPr kumimoji="1" lang="pt-BR" altLang="ja-JP" sz="1000" dirty="0" smtClean="0"/>
              <a:t>0568-76-1127</a:t>
            </a:r>
            <a:r>
              <a:rPr kumimoji="1" lang="ja-JP" altLang="en-US" sz="1000" dirty="0" smtClean="0"/>
              <a:t>　　   </a:t>
            </a:r>
            <a:endParaRPr kumimoji="1" lang="ja-JP" altLang="en-US" sz="1000" dirty="0"/>
          </a:p>
        </p:txBody>
      </p:sp>
      <p:sp>
        <p:nvSpPr>
          <p:cNvPr id="24" name="角丸四角形 8">
            <a:extLst>
              <a:ext uri="{FF2B5EF4-FFF2-40B4-BE49-F238E27FC236}">
                <a16:creationId xmlns:a16="http://schemas.microsoft.com/office/drawing/2014/main" xmlns="" id="{B33D4FA4-BC4E-4420-986D-90B82487346E}"/>
              </a:ext>
            </a:extLst>
          </p:cNvPr>
          <p:cNvSpPr/>
          <p:nvPr/>
        </p:nvSpPr>
        <p:spPr>
          <a:xfrm>
            <a:off x="5283559" y="3059724"/>
            <a:ext cx="1454865" cy="1526344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ja-JP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Preencher o endereço, nome e telefone para contato</a:t>
            </a:r>
            <a:endParaRPr kumimoji="1" lang="ja-JP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853346" y="4773836"/>
            <a:ext cx="4233027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pt-BR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End. </a:t>
            </a:r>
            <a:r>
              <a:rPr kumimoji="1" lang="en-US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CASO SEJA IGUAL AO DO </a:t>
            </a:r>
            <a:r>
              <a:rPr kumimoji="1"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SOLICITANTE, </a:t>
            </a:r>
            <a:r>
              <a:rPr kumimoji="1" lang="en-US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PREENCHER [DOJO]</a:t>
            </a:r>
            <a:r>
              <a:rPr kumimoji="1" lang="ja-JP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kumimoji="1"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837351" y="5208167"/>
            <a:ext cx="2749178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pt-BR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Nome: </a:t>
            </a:r>
            <a:r>
              <a:rPr kumimoji="1" lang="pt-BR" altLang="ja-JP" sz="1000" dirty="0" smtClean="0">
                <a:latin typeface="Bradley Hand ITC" panose="03070402050302030203" pitchFamily="66" charset="0"/>
              </a:rPr>
              <a:t>KOMAKI TARO</a:t>
            </a:r>
          </a:p>
          <a:p>
            <a:r>
              <a:rPr kumimoji="1" lang="pt-BR" altLang="ja-JP" sz="1000" dirty="0" smtClean="0"/>
              <a:t>        </a:t>
            </a:r>
          </a:p>
          <a:p>
            <a:r>
              <a:rPr kumimoji="1" lang="pt-BR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MY NUMBER</a:t>
            </a:r>
            <a:r>
              <a:rPr kumimoji="1" lang="pt-BR" altLang="ja-JP" sz="1000" dirty="0" smtClean="0">
                <a:latin typeface="Bradley Hand ITC" panose="03070402050302030203" pitchFamily="66" charset="0"/>
                <a:cs typeface="Arial" panose="020B0604020202020204" pitchFamily="34" charset="0"/>
              </a:rPr>
              <a:t>: </a:t>
            </a:r>
            <a:r>
              <a:rPr kumimoji="1" lang="pt-BR" altLang="ja-JP" sz="1000" dirty="0" smtClean="0">
                <a:latin typeface="Bradley Hand ITC" panose="03070402050302030203" pitchFamily="66" charset="0"/>
              </a:rPr>
              <a:t>0000-0000-0000</a:t>
            </a:r>
            <a:r>
              <a:rPr kumimoji="1" lang="ja-JP" altLang="en-US" sz="1000" dirty="0" smtClean="0"/>
              <a:t>　　   </a:t>
            </a:r>
            <a:endParaRPr kumimoji="1" lang="ja-JP" altLang="en-US" sz="1000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665643" y="5148198"/>
            <a:ext cx="1544566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pt-BR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Data de nascimento:</a:t>
            </a:r>
          </a:p>
          <a:p>
            <a:r>
              <a:rPr kumimoji="1" lang="pt-BR" altLang="ja-JP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aaaa</a:t>
            </a:r>
            <a:r>
              <a:rPr kumimoji="1" lang="pt-BR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/mm/</a:t>
            </a:r>
            <a:r>
              <a:rPr kumimoji="1" lang="pt-BR" altLang="ja-JP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dd</a:t>
            </a:r>
            <a:r>
              <a:rPr kumimoji="1" lang="ja-JP" altLang="en-US" sz="1000" dirty="0" smtClean="0"/>
              <a:t>　　   </a:t>
            </a:r>
            <a:endParaRPr kumimoji="1" lang="ja-JP" altLang="en-US" sz="1000" dirty="0"/>
          </a:p>
        </p:txBody>
      </p:sp>
      <p:sp>
        <p:nvSpPr>
          <p:cNvPr id="22" name="上矢印 7">
            <a:extLst>
              <a:ext uri="{FF2B5EF4-FFF2-40B4-BE49-F238E27FC236}">
                <a16:creationId xmlns:a16="http://schemas.microsoft.com/office/drawing/2014/main" xmlns="" id="{2665D013-8C36-4BD5-A66E-2222164F29D9}"/>
              </a:ext>
            </a:extLst>
          </p:cNvPr>
          <p:cNvSpPr/>
          <p:nvPr/>
        </p:nvSpPr>
        <p:spPr>
          <a:xfrm rot="16200000">
            <a:off x="4860566" y="3861924"/>
            <a:ext cx="229330" cy="753819"/>
          </a:xfrm>
          <a:prstGeom prst="upArrow">
            <a:avLst>
              <a:gd name="adj1" fmla="val 33351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793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611</TotalTime>
  <Words>209</Words>
  <Application>Microsoft Office PowerPoint</Application>
  <PresentationFormat>A4 210 x 297 mm</PresentationFormat>
  <Paragraphs>58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HGS創英角ｺﾞｼｯｸUB</vt:lpstr>
      <vt:lpstr>HG創英角ﾎﾟｯﾌﾟ体</vt:lpstr>
      <vt:lpstr>ＭＳ Ｐ明朝</vt:lpstr>
      <vt:lpstr>游ゴシック</vt:lpstr>
      <vt:lpstr>游ゴシック Light</vt:lpstr>
      <vt:lpstr>游ゴシック Medium</vt:lpstr>
      <vt:lpstr>Arial</vt:lpstr>
      <vt:lpstr>Bodoni MT Black</vt:lpstr>
      <vt:lpstr>Bradley Hand ITC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小牧市役所</dc:creator>
  <cp:lastModifiedBy>グエン　ティ　トゥイ</cp:lastModifiedBy>
  <cp:revision>47</cp:revision>
  <cp:lastPrinted>2024-06-07T00:13:21Z</cp:lastPrinted>
  <dcterms:created xsi:type="dcterms:W3CDTF">2020-05-14T07:33:24Z</dcterms:created>
  <dcterms:modified xsi:type="dcterms:W3CDTF">2024-07-19T05:31:36Z</dcterms:modified>
</cp:coreProperties>
</file>