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6" d="100"/>
          <a:sy n="136" d="100"/>
        </p:scale>
        <p:origin x="49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0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70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1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6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11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19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4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97206-E7D9-4638-A3EB-AB06E6F885C2}" type="datetimeFigureOut">
              <a:rPr kumimoji="1" lang="ja-JP" altLang="en-US" smtClean="0"/>
              <a:t>2024/6/7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3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BFFA9-F57D-44D0-BAB4-9FF019D5B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BBC803-ACAB-453D-8AE6-104571489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FA35567-26A2-410F-924F-981553F5B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44" t="17203" r="35001" b="4238"/>
          <a:stretch/>
        </p:blipFill>
        <p:spPr>
          <a:xfrm>
            <a:off x="-285275" y="1032942"/>
            <a:ext cx="6286025" cy="9086167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1466DE-6CAD-4AF0-AF46-BA6FCD1F6199}"/>
              </a:ext>
            </a:extLst>
          </p:cNvPr>
          <p:cNvSpPr/>
          <p:nvPr/>
        </p:nvSpPr>
        <p:spPr>
          <a:xfrm>
            <a:off x="1" y="0"/>
            <a:ext cx="3023118" cy="7067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4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記　入　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02F2D4-6744-4AAD-99DC-2A8B83A892E4}"/>
              </a:ext>
            </a:extLst>
          </p:cNvPr>
          <p:cNvSpPr/>
          <p:nvPr/>
        </p:nvSpPr>
        <p:spPr>
          <a:xfrm>
            <a:off x="-90488" y="785090"/>
            <a:ext cx="3545856" cy="22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ysClr val="windowText" lastClr="000000"/>
                </a:solidFill>
              </a:rPr>
              <a:t>下記　 ～ 　にご記入ください。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09624E-ED0E-4F6B-B9F3-2D2A586EA39C}"/>
              </a:ext>
            </a:extLst>
          </p:cNvPr>
          <p:cNvSpPr/>
          <p:nvPr/>
        </p:nvSpPr>
        <p:spPr>
          <a:xfrm>
            <a:off x="476532" y="762481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1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08D87FF-1957-426A-B609-54F972D22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092" y="666280"/>
            <a:ext cx="438071" cy="498914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A3078E-3C1C-402C-AC7B-5BAF3F8E8BCE}"/>
              </a:ext>
            </a:extLst>
          </p:cNvPr>
          <p:cNvSpPr/>
          <p:nvPr/>
        </p:nvSpPr>
        <p:spPr>
          <a:xfrm>
            <a:off x="-159197" y="1022769"/>
            <a:ext cx="3607775" cy="22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ysClr val="windowText" lastClr="000000"/>
                </a:solidFill>
              </a:rPr>
              <a:t>（　 は年金受給者のみ記入）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C07438B-0658-4AA4-BF8A-F5F52E2715FB}"/>
              </a:ext>
            </a:extLst>
          </p:cNvPr>
          <p:cNvSpPr/>
          <p:nvPr/>
        </p:nvSpPr>
        <p:spPr>
          <a:xfrm>
            <a:off x="184053" y="1002584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4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8E702F5-075F-4BCB-83DE-BD2C723D77BF}"/>
              </a:ext>
            </a:extLst>
          </p:cNvPr>
          <p:cNvSpPr/>
          <p:nvPr/>
        </p:nvSpPr>
        <p:spPr>
          <a:xfrm>
            <a:off x="50909" y="1366263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1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14" name="角丸四角形 6">
            <a:extLst>
              <a:ext uri="{FF2B5EF4-FFF2-40B4-BE49-F238E27FC236}">
                <a16:creationId xmlns:a16="http://schemas.microsoft.com/office/drawing/2014/main" id="{B9DD0D16-DB6F-404C-8897-A98F4449CF13}"/>
              </a:ext>
            </a:extLst>
          </p:cNvPr>
          <p:cNvSpPr/>
          <p:nvPr/>
        </p:nvSpPr>
        <p:spPr>
          <a:xfrm>
            <a:off x="3485060" y="336718"/>
            <a:ext cx="3187700" cy="79961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ja-JP" sz="1400" b="1" dirty="0"/>
              <a:t>①と②</a:t>
            </a:r>
            <a:r>
              <a:rPr lang="ja-JP" altLang="en-US" sz="1400" b="1" dirty="0"/>
              <a:t>ふたつともに</a:t>
            </a:r>
            <a:r>
              <a:rPr lang="ja-JP" altLang="ja-JP" sz="1400" b="1" dirty="0"/>
              <a:t>ついて、</a:t>
            </a:r>
            <a:endParaRPr lang="en-US" altLang="ja-JP" sz="1400" b="1" dirty="0"/>
          </a:p>
          <a:p>
            <a:pPr algn="ctr"/>
            <a:r>
              <a:rPr lang="ja-JP" altLang="ja-JP" sz="1400" b="1" dirty="0"/>
              <a:t>該当する</a:t>
            </a:r>
            <a:r>
              <a:rPr lang="ja-JP" altLang="en-US" sz="1400" b="1" dirty="0"/>
              <a:t>□</a:t>
            </a:r>
            <a:r>
              <a:rPr lang="ja-JP" altLang="ja-JP" sz="1400" b="1" dirty="0"/>
              <a:t>に</a:t>
            </a:r>
            <a:r>
              <a:rPr lang="ja-JP" altLang="ja-JP" dirty="0"/>
              <a:t>✔</a:t>
            </a:r>
            <a:r>
              <a:rPr lang="ja-JP" altLang="ja-JP" sz="1400" b="1" dirty="0"/>
              <a:t>を</a:t>
            </a:r>
            <a:r>
              <a:rPr lang="ja-JP" altLang="en-US" sz="1400" b="1" dirty="0"/>
              <a:t>記入し</a:t>
            </a:r>
            <a:r>
              <a:rPr lang="ja-JP" altLang="ja-JP" sz="1400" b="1" dirty="0"/>
              <a:t>てください</a:t>
            </a:r>
            <a:endParaRPr lang="en-US" altLang="ja-JP" sz="1400" b="1" dirty="0"/>
          </a:p>
          <a:p>
            <a:pPr algn="ctr"/>
            <a:r>
              <a:rPr kumimoji="1" lang="ja-JP" altLang="en-US" sz="1200" b="1" dirty="0"/>
              <a:t>（入院中・入所中の場合は必要事項を記入）</a:t>
            </a:r>
            <a:endParaRPr kumimoji="1" lang="ja-JP" altLang="en-US" sz="1200" dirty="0"/>
          </a:p>
        </p:txBody>
      </p:sp>
      <p:sp>
        <p:nvSpPr>
          <p:cNvPr id="15" name="上矢印 17">
            <a:extLst>
              <a:ext uri="{FF2B5EF4-FFF2-40B4-BE49-F238E27FC236}">
                <a16:creationId xmlns:a16="http://schemas.microsoft.com/office/drawing/2014/main" id="{F5C8FABD-070A-42F7-A8F4-7E874AC46076}"/>
              </a:ext>
            </a:extLst>
          </p:cNvPr>
          <p:cNvSpPr/>
          <p:nvPr/>
        </p:nvSpPr>
        <p:spPr>
          <a:xfrm rot="10800000">
            <a:off x="3791478" y="1136333"/>
            <a:ext cx="252000" cy="338483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B182B46-D0F7-43E6-91B3-64E9E4DA8143}"/>
              </a:ext>
            </a:extLst>
          </p:cNvPr>
          <p:cNvSpPr txBox="1"/>
          <p:nvPr/>
        </p:nvSpPr>
        <p:spPr>
          <a:xfrm>
            <a:off x="793945" y="1954671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D70A736-43EA-49E3-A87B-D969CA4188A6}"/>
              </a:ext>
            </a:extLst>
          </p:cNvPr>
          <p:cNvSpPr txBox="1"/>
          <p:nvPr/>
        </p:nvSpPr>
        <p:spPr>
          <a:xfrm>
            <a:off x="813078" y="2442039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32A5DF-9E6D-44D1-9B89-7607685277ED}"/>
              </a:ext>
            </a:extLst>
          </p:cNvPr>
          <p:cNvSpPr/>
          <p:nvPr/>
        </p:nvSpPr>
        <p:spPr>
          <a:xfrm>
            <a:off x="1217774" y="2511089"/>
            <a:ext cx="587572" cy="2571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CB60631-49B8-475D-8D30-CC68A3E003B2}"/>
              </a:ext>
            </a:extLst>
          </p:cNvPr>
          <p:cNvSpPr txBox="1"/>
          <p:nvPr/>
        </p:nvSpPr>
        <p:spPr>
          <a:xfrm>
            <a:off x="4249936" y="2468969"/>
            <a:ext cx="8289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〇〇病院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87F851D-80A4-428E-B8BD-7ACA3346E915}"/>
              </a:ext>
            </a:extLst>
          </p:cNvPr>
          <p:cNvSpPr/>
          <p:nvPr/>
        </p:nvSpPr>
        <p:spPr>
          <a:xfrm>
            <a:off x="1948191" y="3540015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2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22" name="上矢印 7">
            <a:extLst>
              <a:ext uri="{FF2B5EF4-FFF2-40B4-BE49-F238E27FC236}">
                <a16:creationId xmlns:a16="http://schemas.microsoft.com/office/drawing/2014/main" id="{2665D013-8C36-4BD5-A66E-2222164F29D9}"/>
              </a:ext>
            </a:extLst>
          </p:cNvPr>
          <p:cNvSpPr/>
          <p:nvPr/>
        </p:nvSpPr>
        <p:spPr>
          <a:xfrm rot="16200000">
            <a:off x="4860566" y="3861924"/>
            <a:ext cx="229330" cy="753819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3324863-3FFF-4F8D-AA09-A34F4A8F8CCA}"/>
              </a:ext>
            </a:extLst>
          </p:cNvPr>
          <p:cNvSpPr/>
          <p:nvPr/>
        </p:nvSpPr>
        <p:spPr>
          <a:xfrm>
            <a:off x="2325550" y="3570662"/>
            <a:ext cx="2753360" cy="8325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8">
            <a:extLst>
              <a:ext uri="{FF2B5EF4-FFF2-40B4-BE49-F238E27FC236}">
                <a16:creationId xmlns:a16="http://schemas.microsoft.com/office/drawing/2014/main" id="{B33D4FA4-BC4E-4420-986D-90B82487346E}"/>
              </a:ext>
            </a:extLst>
          </p:cNvPr>
          <p:cNvSpPr/>
          <p:nvPr/>
        </p:nvSpPr>
        <p:spPr>
          <a:xfrm>
            <a:off x="5283559" y="3059724"/>
            <a:ext cx="1454865" cy="152634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申請者の住所・氏名、連絡のとれる電話番号を記入</a:t>
            </a:r>
            <a:endParaRPr kumimoji="1" lang="ja-JP" altLang="en-US" sz="14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AC03CD2-F640-40D6-937F-79B37B6BAF76}"/>
              </a:ext>
            </a:extLst>
          </p:cNvPr>
          <p:cNvSpPr txBox="1"/>
          <p:nvPr/>
        </p:nvSpPr>
        <p:spPr>
          <a:xfrm>
            <a:off x="3214110" y="3635938"/>
            <a:ext cx="139743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小牧市堀の内３ー１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７６ー１１２７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3FA8ADE-2436-4DED-AAC6-786BCC30C5F2}"/>
              </a:ext>
            </a:extLst>
          </p:cNvPr>
          <p:cNvSpPr txBox="1"/>
          <p:nvPr/>
        </p:nvSpPr>
        <p:spPr>
          <a:xfrm>
            <a:off x="3214110" y="3716729"/>
            <a:ext cx="1316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0707C37-3725-4085-B644-7865E596246C}"/>
              </a:ext>
            </a:extLst>
          </p:cNvPr>
          <p:cNvSpPr txBox="1"/>
          <p:nvPr/>
        </p:nvSpPr>
        <p:spPr>
          <a:xfrm>
            <a:off x="1847468" y="4748543"/>
            <a:ext cx="3436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堀の内●丁目▲番地（申請者と同一の場合は「同上」）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26D5B7AB-2DA4-4171-B69C-0D299F817854}"/>
              </a:ext>
            </a:extLst>
          </p:cNvPr>
          <p:cNvSpPr/>
          <p:nvPr/>
        </p:nvSpPr>
        <p:spPr>
          <a:xfrm>
            <a:off x="3872125" y="5195036"/>
            <a:ext cx="180000" cy="2177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A40CDF9-7694-4AFB-A6CA-95C684137B19}"/>
              </a:ext>
            </a:extLst>
          </p:cNvPr>
          <p:cNvSpPr txBox="1"/>
          <p:nvPr/>
        </p:nvSpPr>
        <p:spPr>
          <a:xfrm>
            <a:off x="4023869" y="5246207"/>
            <a:ext cx="13040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43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   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1</a:t>
            </a:r>
            <a:endParaRPr kumimoji="1" lang="ja-JP" altLang="en-US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DCFB6BC-E68F-46FE-9D9A-964ECB18DF02}"/>
              </a:ext>
            </a:extLst>
          </p:cNvPr>
          <p:cNvSpPr/>
          <p:nvPr/>
        </p:nvSpPr>
        <p:spPr>
          <a:xfrm>
            <a:off x="368532" y="4709947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3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31" name="角丸四角形 18">
            <a:extLst>
              <a:ext uri="{FF2B5EF4-FFF2-40B4-BE49-F238E27FC236}">
                <a16:creationId xmlns:a16="http://schemas.microsoft.com/office/drawing/2014/main" id="{B2FF29B1-C12A-4483-8C35-DB8AE58FE2CE}"/>
              </a:ext>
            </a:extLst>
          </p:cNvPr>
          <p:cNvSpPr/>
          <p:nvPr/>
        </p:nvSpPr>
        <p:spPr>
          <a:xfrm>
            <a:off x="5369463" y="4804117"/>
            <a:ext cx="1368962" cy="185693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ja-JP" altLang="ja-JP" sz="1400" b="1" u="sng" dirty="0"/>
              <a:t>受給者（障がい者本人）</a:t>
            </a:r>
            <a:r>
              <a:rPr lang="ja-JP" altLang="ja-JP" sz="1400" b="1" dirty="0"/>
              <a:t>の</a:t>
            </a:r>
            <a:r>
              <a:rPr lang="ja-JP" altLang="en-US" sz="1400" b="1" dirty="0"/>
              <a:t>住所・</a:t>
            </a:r>
            <a:r>
              <a:rPr lang="ja-JP" altLang="ja-JP" sz="1400" b="1" dirty="0"/>
              <a:t>氏名</a:t>
            </a:r>
            <a:r>
              <a:rPr lang="ja-JP" altLang="en-US" sz="1400" b="1" dirty="0"/>
              <a:t>・ 生年月日・個人番号（マイナンバー）を記入</a:t>
            </a:r>
            <a:endParaRPr kumimoji="1" lang="ja-JP" altLang="en-US" sz="1400" dirty="0"/>
          </a:p>
        </p:txBody>
      </p:sp>
      <p:sp>
        <p:nvSpPr>
          <p:cNvPr id="32" name="上矢印 21">
            <a:extLst>
              <a:ext uri="{FF2B5EF4-FFF2-40B4-BE49-F238E27FC236}">
                <a16:creationId xmlns:a16="http://schemas.microsoft.com/office/drawing/2014/main" id="{85FA16AF-F898-4D26-9A95-63438FAF389E}"/>
              </a:ext>
            </a:extLst>
          </p:cNvPr>
          <p:cNvSpPr/>
          <p:nvPr/>
        </p:nvSpPr>
        <p:spPr>
          <a:xfrm rot="16033290">
            <a:off x="5092498" y="5453954"/>
            <a:ext cx="195768" cy="351319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0A7B0C9-C622-460D-9322-6445D10B641E}"/>
              </a:ext>
            </a:extLst>
          </p:cNvPr>
          <p:cNvSpPr txBox="1"/>
          <p:nvPr/>
        </p:nvSpPr>
        <p:spPr>
          <a:xfrm>
            <a:off x="1490356" y="4991649"/>
            <a:ext cx="1368962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コマキ　タロウ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3F1241B-B876-43B1-B116-3C63CF588851}"/>
              </a:ext>
            </a:extLst>
          </p:cNvPr>
          <p:cNvSpPr txBox="1"/>
          <p:nvPr/>
        </p:nvSpPr>
        <p:spPr>
          <a:xfrm>
            <a:off x="2057714" y="5568930"/>
            <a:ext cx="12513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0000-0000-0000</a:t>
            </a:r>
            <a:endParaRPr kumimoji="1" lang="ja-JP" altLang="en-US" sz="9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B669C28-51A5-40B4-B30D-EC5A3A62851C}"/>
              </a:ext>
            </a:extLst>
          </p:cNvPr>
          <p:cNvSpPr/>
          <p:nvPr/>
        </p:nvSpPr>
        <p:spPr>
          <a:xfrm>
            <a:off x="1884090" y="5860673"/>
            <a:ext cx="1534419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50" dirty="0">
                <a:solidFill>
                  <a:sysClr val="windowText" lastClr="000000"/>
                </a:solidFill>
              </a:rPr>
              <a:t>記　入　不　要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7D3DAF8-CC96-475D-B150-ADA0378B7052}"/>
              </a:ext>
            </a:extLst>
          </p:cNvPr>
          <p:cNvSpPr/>
          <p:nvPr/>
        </p:nvSpPr>
        <p:spPr>
          <a:xfrm>
            <a:off x="811792" y="6093343"/>
            <a:ext cx="4407321" cy="402643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5E852A6-0445-4BA0-A952-442062728E8D}"/>
              </a:ext>
            </a:extLst>
          </p:cNvPr>
          <p:cNvSpPr/>
          <p:nvPr/>
        </p:nvSpPr>
        <p:spPr>
          <a:xfrm>
            <a:off x="422075" y="6076561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4</a:t>
            </a:r>
          </a:p>
        </p:txBody>
      </p:sp>
      <p:sp>
        <p:nvSpPr>
          <p:cNvPr id="38" name="上矢印 15">
            <a:extLst>
              <a:ext uri="{FF2B5EF4-FFF2-40B4-BE49-F238E27FC236}">
                <a16:creationId xmlns:a16="http://schemas.microsoft.com/office/drawing/2014/main" id="{3D696ED6-7759-447C-A18C-00582BF3C00F}"/>
              </a:ext>
            </a:extLst>
          </p:cNvPr>
          <p:cNvSpPr/>
          <p:nvPr/>
        </p:nvSpPr>
        <p:spPr>
          <a:xfrm>
            <a:off x="4468655" y="6311278"/>
            <a:ext cx="195768" cy="570230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13">
            <a:extLst>
              <a:ext uri="{FF2B5EF4-FFF2-40B4-BE49-F238E27FC236}">
                <a16:creationId xmlns:a16="http://schemas.microsoft.com/office/drawing/2014/main" id="{E6FC8C5A-1B4E-4AB3-93FF-C5B9D807356C}"/>
              </a:ext>
            </a:extLst>
          </p:cNvPr>
          <p:cNvSpPr/>
          <p:nvPr/>
        </p:nvSpPr>
        <p:spPr>
          <a:xfrm>
            <a:off x="782075" y="6842986"/>
            <a:ext cx="4521200" cy="11176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ja-JP" altLang="ja-JP" sz="1400" b="1" dirty="0"/>
              <a:t>年金を受給されている方は、年金の種類と</a:t>
            </a:r>
            <a:endParaRPr lang="en-US" altLang="ja-JP" sz="1400" b="1" dirty="0"/>
          </a:p>
          <a:p>
            <a:r>
              <a:rPr lang="ja-JP" altLang="ja-JP" sz="1400" b="1" dirty="0"/>
              <a:t>受給開始年月を記入してください。</a:t>
            </a:r>
            <a:endParaRPr lang="ja-JP" altLang="ja-JP" sz="1400" dirty="0"/>
          </a:p>
          <a:p>
            <a:r>
              <a:rPr lang="ja-JP" altLang="ja-JP" sz="1400" b="1" dirty="0"/>
              <a:t>併せて、</a:t>
            </a:r>
            <a:r>
              <a:rPr lang="ja-JP" altLang="ja-JP" sz="1500" b="1" i="1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年金を受給していることが明らかにできる</a:t>
            </a:r>
            <a:endParaRPr lang="en-US" altLang="ja-JP" sz="1500" b="1" i="1" u="sng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ja-JP" sz="1500" b="1" i="1" u="sng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書類（年金証書など）の写しを添付してください。</a:t>
            </a:r>
            <a:endParaRPr kumimoji="1" lang="ja-JP" altLang="en-US" sz="1500" b="1" i="1" u="sng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D1481C1-1CB8-452C-BA14-452107C82E43}"/>
              </a:ext>
            </a:extLst>
          </p:cNvPr>
          <p:cNvSpPr/>
          <p:nvPr/>
        </p:nvSpPr>
        <p:spPr>
          <a:xfrm>
            <a:off x="2404828" y="9314553"/>
            <a:ext cx="1338170" cy="419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50" dirty="0">
                <a:solidFill>
                  <a:sysClr val="windowText" lastClr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記　入　不　要</a:t>
            </a:r>
          </a:p>
        </p:txBody>
      </p:sp>
    </p:spTree>
    <p:extLst>
      <p:ext uri="{BB962C8B-B14F-4D97-AF65-F5344CB8AC3E}">
        <p14:creationId xmlns:p14="http://schemas.microsoft.com/office/powerpoint/2010/main" val="8179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147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HGS創英角ｺﾞｼｯｸUB</vt:lpstr>
      <vt:lpstr>HG創英角ﾎﾟｯﾌﾟ体</vt:lpstr>
      <vt:lpstr>ＭＳ Ｐ明朝</vt:lpstr>
      <vt:lpstr>游ゴシック</vt:lpstr>
      <vt:lpstr>游ゴシック Light</vt:lpstr>
      <vt:lpstr>游ゴシック Medium</vt:lpstr>
      <vt:lpstr>Arial</vt:lpstr>
      <vt:lpstr>Bodoni MT Black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小牧市役所</dc:creator>
  <cp:lastModifiedBy>江口　愛美</cp:lastModifiedBy>
  <cp:revision>28</cp:revision>
  <cp:lastPrinted>2024-06-07T00:13:21Z</cp:lastPrinted>
  <dcterms:created xsi:type="dcterms:W3CDTF">2020-05-14T07:33:24Z</dcterms:created>
  <dcterms:modified xsi:type="dcterms:W3CDTF">2024-06-07T00:14:30Z</dcterms:modified>
</cp:coreProperties>
</file>