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6"/>
  </p:notesMasterIdLst>
  <p:sldIdLst>
    <p:sldId id="257" r:id="rId2"/>
    <p:sldId id="258" r:id="rId3"/>
    <p:sldId id="259" r:id="rId4"/>
    <p:sldId id="271" r:id="rId5"/>
    <p:sldId id="273" r:id="rId6"/>
    <p:sldId id="274" r:id="rId7"/>
    <p:sldId id="262" r:id="rId8"/>
    <p:sldId id="264" r:id="rId9"/>
    <p:sldId id="291" r:id="rId10"/>
    <p:sldId id="270" r:id="rId11"/>
    <p:sldId id="276" r:id="rId12"/>
    <p:sldId id="265" r:id="rId13"/>
    <p:sldId id="278" r:id="rId14"/>
    <p:sldId id="279" r:id="rId15"/>
  </p:sldIdLst>
  <p:sldSz cx="12192000" cy="6858000"/>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754" autoAdjust="0"/>
    <p:restoredTop sz="93772" autoAdjust="0"/>
  </p:normalViewPr>
  <p:slideViewPr>
    <p:cSldViewPr snapToGrid="0">
      <p:cViewPr varScale="1">
        <p:scale>
          <a:sx n="80" d="100"/>
          <a:sy n="80" d="100"/>
        </p:scale>
        <p:origin x="12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6363" cy="513508"/>
          </a:xfrm>
          <a:prstGeom prst="rect">
            <a:avLst/>
          </a:prstGeom>
        </p:spPr>
        <p:txBody>
          <a:bodyPr vert="horz" lIns="94768" tIns="47384" rIns="94768" bIns="47384"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295" y="0"/>
            <a:ext cx="3076363" cy="513508"/>
          </a:xfrm>
          <a:prstGeom prst="rect">
            <a:avLst/>
          </a:prstGeom>
        </p:spPr>
        <p:txBody>
          <a:bodyPr vert="horz" lIns="94768" tIns="47384" rIns="94768" bIns="47384" rtlCol="0"/>
          <a:lstStyle>
            <a:lvl1pPr algn="r">
              <a:defRPr sz="1200"/>
            </a:lvl1pPr>
          </a:lstStyle>
          <a:p>
            <a:fld id="{F9C32367-4452-467A-B1FD-DF0C1301785B}" type="datetimeFigureOut">
              <a:rPr kumimoji="1" lang="ja-JP" altLang="en-US" smtClean="0"/>
              <a:t>2026/7/22</a:t>
            </a:fld>
            <a:endParaRPr kumimoji="1" lang="ja-JP" altLang="en-US"/>
          </a:p>
        </p:txBody>
      </p:sp>
      <p:sp>
        <p:nvSpPr>
          <p:cNvPr id="4" name="スライド イメージ プレースホルダー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768" tIns="47384" rIns="94768" bIns="47384" rtlCol="0" anchor="ctr"/>
          <a:lstStyle/>
          <a:p>
            <a:endParaRPr lang="ja-JP" altLang="en-US"/>
          </a:p>
        </p:txBody>
      </p:sp>
      <p:sp>
        <p:nvSpPr>
          <p:cNvPr id="5" name="ノート プレースホルダー 4"/>
          <p:cNvSpPr>
            <a:spLocks noGrp="1"/>
          </p:cNvSpPr>
          <p:nvPr>
            <p:ph type="body" sz="quarter" idx="3"/>
          </p:nvPr>
        </p:nvSpPr>
        <p:spPr>
          <a:xfrm>
            <a:off x="709931" y="4925407"/>
            <a:ext cx="5679440" cy="4029879"/>
          </a:xfrm>
          <a:prstGeom prst="rect">
            <a:avLst/>
          </a:prstGeom>
        </p:spPr>
        <p:txBody>
          <a:bodyPr vert="horz" lIns="94768" tIns="47384" rIns="94768" bIns="4738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1107"/>
            <a:ext cx="3076363" cy="513507"/>
          </a:xfrm>
          <a:prstGeom prst="rect">
            <a:avLst/>
          </a:prstGeom>
        </p:spPr>
        <p:txBody>
          <a:bodyPr vert="horz" lIns="94768" tIns="47384" rIns="94768" bIns="4738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295" y="9721107"/>
            <a:ext cx="3076363" cy="513507"/>
          </a:xfrm>
          <a:prstGeom prst="rect">
            <a:avLst/>
          </a:prstGeom>
        </p:spPr>
        <p:txBody>
          <a:bodyPr vert="horz" lIns="94768" tIns="47384" rIns="94768" bIns="47384" rtlCol="0" anchor="b"/>
          <a:lstStyle>
            <a:lvl1pPr algn="r">
              <a:defRPr sz="1200"/>
            </a:lvl1pPr>
          </a:lstStyle>
          <a:p>
            <a:fld id="{30D1D3C2-AC50-4593-9939-A94A08517A42}" type="slidenum">
              <a:rPr kumimoji="1" lang="ja-JP" altLang="en-US" smtClean="0"/>
              <a:t>‹#›</a:t>
            </a:fld>
            <a:endParaRPr kumimoji="1" lang="ja-JP" altLang="en-US"/>
          </a:p>
        </p:txBody>
      </p:sp>
    </p:spTree>
    <p:extLst>
      <p:ext uri="{BB962C8B-B14F-4D97-AF65-F5344CB8AC3E}">
        <p14:creationId xmlns:p14="http://schemas.microsoft.com/office/powerpoint/2010/main" val="222003199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0D1D3C2-AC50-4593-9939-A94A08517A42}" type="slidenum">
              <a:rPr kumimoji="1" lang="ja-JP" altLang="en-US" smtClean="0"/>
              <a:t>1</a:t>
            </a:fld>
            <a:endParaRPr kumimoji="1" lang="ja-JP" altLang="en-US"/>
          </a:p>
        </p:txBody>
      </p:sp>
    </p:spTree>
    <p:extLst>
      <p:ext uri="{BB962C8B-B14F-4D97-AF65-F5344CB8AC3E}">
        <p14:creationId xmlns:p14="http://schemas.microsoft.com/office/powerpoint/2010/main" val="952045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616055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379970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178540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3034859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39487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1634701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4148363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245601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61623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397746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C8A98A4-7F88-4B43-9D08-4BD57B517B03}" type="datetimeFigureOut">
              <a:rPr kumimoji="1" lang="ja-JP" altLang="en-US" smtClean="0"/>
              <a:t>2026/7/22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2715876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8A98A4-7F88-4B43-9D08-4BD57B517B03}" type="datetimeFigureOut">
              <a:rPr kumimoji="1" lang="ja-JP" altLang="en-US" smtClean="0"/>
              <a:t>2026/7/22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ACE19-C6E9-47B5-80CD-F39BD29E7E4F}" type="slidenum">
              <a:rPr kumimoji="1" lang="ja-JP" altLang="en-US" smtClean="0"/>
              <a:t>‹#›</a:t>
            </a:fld>
            <a:endParaRPr kumimoji="1" lang="ja-JP" altLang="en-US"/>
          </a:p>
        </p:txBody>
      </p:sp>
    </p:spTree>
    <p:extLst>
      <p:ext uri="{BB962C8B-B14F-4D97-AF65-F5344CB8AC3E}">
        <p14:creationId xmlns:p14="http://schemas.microsoft.com/office/powerpoint/2010/main" val="403511209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B9D63D25-3A79-4575-95DF-457F6B3A8826}"/>
              </a:ext>
            </a:extLst>
          </p:cNvPr>
          <p:cNvGrpSpPr/>
          <p:nvPr/>
        </p:nvGrpSpPr>
        <p:grpSpPr>
          <a:xfrm>
            <a:off x="1329179" y="370250"/>
            <a:ext cx="9106294" cy="1302860"/>
            <a:chOff x="1329179" y="483462"/>
            <a:chExt cx="9106294" cy="1302860"/>
          </a:xfrm>
        </p:grpSpPr>
        <p:sp>
          <p:nvSpPr>
            <p:cNvPr id="2" name="タイトル 1"/>
            <p:cNvSpPr txBox="1">
              <a:spLocks/>
            </p:cNvSpPr>
            <p:nvPr/>
          </p:nvSpPr>
          <p:spPr>
            <a:xfrm>
              <a:off x="3150461" y="483462"/>
              <a:ext cx="6148647" cy="498764"/>
            </a:xfrm>
            <a:prstGeom prst="rect">
              <a:avLst/>
            </a:prstGeom>
          </p:spPr>
          <p:txBody>
            <a:bodyPr>
              <a:no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ja-JP" altLang="en-US" sz="3600" b="1" dirty="0"/>
                <a:t>～オンライン申請の説明書～</a:t>
              </a:r>
            </a:p>
          </p:txBody>
        </p:sp>
        <p:sp>
          <p:nvSpPr>
            <p:cNvPr id="3" name="タイトル 1"/>
            <p:cNvSpPr txBox="1">
              <a:spLocks/>
            </p:cNvSpPr>
            <p:nvPr/>
          </p:nvSpPr>
          <p:spPr>
            <a:xfrm>
              <a:off x="1329179" y="1287558"/>
              <a:ext cx="9106294" cy="498764"/>
            </a:xfrm>
            <a:prstGeom prst="rect">
              <a:avLst/>
            </a:prstGeom>
          </p:spPr>
          <p:txBody>
            <a:bodyPr>
              <a:no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ja-JP" altLang="en-US" sz="3600" b="1" dirty="0"/>
                <a:t>　　小牧市児童クラブ加入申込（</a:t>
              </a:r>
              <a:r>
                <a:rPr lang="en-US" altLang="ja-JP" sz="3600" b="1" dirty="0"/>
                <a:t>R8</a:t>
              </a:r>
              <a:r>
                <a:rPr lang="ja-JP" altLang="en-US" sz="3600" b="1" dirty="0"/>
                <a:t>年度）</a:t>
              </a:r>
            </a:p>
          </p:txBody>
        </p:sp>
      </p:grpSp>
      <p:pic>
        <p:nvPicPr>
          <p:cNvPr id="5" name="図 4">
            <a:extLst>
              <a:ext uri="{FF2B5EF4-FFF2-40B4-BE49-F238E27FC236}">
                <a16:creationId xmlns:a16="http://schemas.microsoft.com/office/drawing/2014/main" id="{A703E65C-895E-4F89-9A12-932D0731D161}"/>
              </a:ext>
            </a:extLst>
          </p:cNvPr>
          <p:cNvPicPr>
            <a:picLocks noChangeAspect="1"/>
          </p:cNvPicPr>
          <p:nvPr/>
        </p:nvPicPr>
        <p:blipFill>
          <a:blip r:embed="rId3"/>
          <a:stretch>
            <a:fillRect/>
          </a:stretch>
        </p:blipFill>
        <p:spPr>
          <a:xfrm>
            <a:off x="7278712" y="2366092"/>
            <a:ext cx="4166807" cy="3470228"/>
          </a:xfrm>
          <a:prstGeom prst="rect">
            <a:avLst/>
          </a:prstGeom>
        </p:spPr>
      </p:pic>
      <p:sp>
        <p:nvSpPr>
          <p:cNvPr id="6" name="テキスト ボックス 5">
            <a:extLst>
              <a:ext uri="{FF2B5EF4-FFF2-40B4-BE49-F238E27FC236}">
                <a16:creationId xmlns:a16="http://schemas.microsoft.com/office/drawing/2014/main" id="{2DBEA706-B10A-412F-943C-07913AD7CF16}"/>
              </a:ext>
            </a:extLst>
          </p:cNvPr>
          <p:cNvSpPr txBox="1"/>
          <p:nvPr/>
        </p:nvSpPr>
        <p:spPr>
          <a:xfrm>
            <a:off x="366113" y="6051372"/>
            <a:ext cx="5568696" cy="646331"/>
          </a:xfrm>
          <a:prstGeom prst="rect">
            <a:avLst/>
          </a:prstGeom>
          <a:noFill/>
        </p:spPr>
        <p:txBody>
          <a:bodyPr wrap="square" rtlCol="0">
            <a:spAutoFit/>
          </a:bodyPr>
          <a:lstStyle/>
          <a:p>
            <a:r>
              <a:rPr kumimoji="1" lang="ja-JP" altLang="en-US" dirty="0"/>
              <a:t>小牧市役所こども政策課</a:t>
            </a:r>
            <a:r>
              <a:rPr lang="ja-JP" altLang="en-US" dirty="0"/>
              <a:t>　子育て支援係</a:t>
            </a:r>
            <a:endParaRPr lang="en-US" altLang="ja-JP" dirty="0"/>
          </a:p>
          <a:p>
            <a:r>
              <a:rPr kumimoji="1" lang="en-US" altLang="ja-JP" dirty="0"/>
              <a:t>TEL:0568-76-1129</a:t>
            </a:r>
          </a:p>
        </p:txBody>
      </p:sp>
      <p:pic>
        <p:nvPicPr>
          <p:cNvPr id="8" name="図 7">
            <a:extLst>
              <a:ext uri="{FF2B5EF4-FFF2-40B4-BE49-F238E27FC236}">
                <a16:creationId xmlns:a16="http://schemas.microsoft.com/office/drawing/2014/main" id="{5C1AE846-95ED-4CA0-987F-EDA7F9BCE7FB}"/>
              </a:ext>
            </a:extLst>
          </p:cNvPr>
          <p:cNvPicPr>
            <a:picLocks noChangeAspect="1"/>
          </p:cNvPicPr>
          <p:nvPr/>
        </p:nvPicPr>
        <p:blipFill>
          <a:blip r:embed="rId4"/>
          <a:stretch>
            <a:fillRect/>
          </a:stretch>
        </p:blipFill>
        <p:spPr>
          <a:xfrm>
            <a:off x="815629" y="1887683"/>
            <a:ext cx="5893283" cy="4222276"/>
          </a:xfrm>
          <a:prstGeom prst="rect">
            <a:avLst/>
          </a:prstGeom>
        </p:spPr>
      </p:pic>
    </p:spTree>
    <p:extLst>
      <p:ext uri="{BB962C8B-B14F-4D97-AF65-F5344CB8AC3E}">
        <p14:creationId xmlns:p14="http://schemas.microsoft.com/office/powerpoint/2010/main" val="2926620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2963" y="2274838"/>
            <a:ext cx="11907360" cy="3046988"/>
          </a:xfrm>
          <a:prstGeom prst="rect">
            <a:avLst/>
          </a:prstGeom>
          <a:noFill/>
          <a:ln>
            <a:solidFill>
              <a:schemeClr val="tx1"/>
            </a:solidFill>
          </a:ln>
        </p:spPr>
        <p:txBody>
          <a:bodyPr wrap="square" rtlCol="0">
            <a:spAutoFit/>
          </a:bodyPr>
          <a:lstStyle/>
          <a:p>
            <a:r>
              <a:rPr lang="en-US" altLang="ja-JP" sz="2400" b="1" dirty="0"/>
              <a:t>【</a:t>
            </a:r>
            <a:r>
              <a:rPr lang="ja-JP" altLang="en-US" sz="2400" b="1" dirty="0"/>
              <a:t>重要（必読）</a:t>
            </a:r>
            <a:r>
              <a:rPr lang="en-US" altLang="ja-JP" sz="2400" b="1" dirty="0"/>
              <a:t>】</a:t>
            </a:r>
          </a:p>
          <a:p>
            <a:r>
              <a:rPr lang="ja-JP" altLang="en-US" sz="2400" dirty="0"/>
              <a:t>・非課税世帯減免について、</a:t>
            </a:r>
            <a:r>
              <a:rPr lang="en-US" altLang="ja-JP" sz="2400" dirty="0"/>
              <a:t>4</a:t>
            </a:r>
            <a:r>
              <a:rPr lang="ja-JP" altLang="en-US" sz="2400" dirty="0"/>
              <a:t>月分から</a:t>
            </a:r>
            <a:r>
              <a:rPr lang="en-US" altLang="ja-JP" sz="2400" dirty="0"/>
              <a:t>8</a:t>
            </a:r>
            <a:r>
              <a:rPr lang="ja-JP" altLang="en-US" sz="2400" dirty="0"/>
              <a:t>月分の保護者負担金は、「前年度分」、</a:t>
            </a:r>
            <a:r>
              <a:rPr lang="en-US" altLang="ja-JP" sz="2400" dirty="0"/>
              <a:t>9</a:t>
            </a:r>
            <a:r>
              <a:rPr lang="ja-JP" altLang="en-US" sz="2400" dirty="0"/>
              <a:t>月分から翌年</a:t>
            </a:r>
            <a:r>
              <a:rPr lang="en-US" altLang="ja-JP" sz="2400" dirty="0"/>
              <a:t>3</a:t>
            </a:r>
            <a:r>
              <a:rPr lang="ja-JP" altLang="en-US" sz="2400" dirty="0"/>
              <a:t>月分の保護者負担金は「当該年度分」の課税状況で判定します。</a:t>
            </a:r>
            <a:endParaRPr lang="en-US" altLang="ja-JP" sz="2400" dirty="0"/>
          </a:p>
          <a:p>
            <a:r>
              <a:rPr lang="ja-JP" altLang="en-US" sz="2400" dirty="0">
                <a:solidFill>
                  <a:srgbClr val="FF0000"/>
                </a:solidFill>
              </a:rPr>
              <a:t>　</a:t>
            </a:r>
            <a:r>
              <a:rPr lang="ja-JP" altLang="en-US" sz="2400" b="1" dirty="0">
                <a:solidFill>
                  <a:srgbClr val="FF0000"/>
                </a:solidFill>
              </a:rPr>
              <a:t>非課税世帯の減免を申請する場合、</a:t>
            </a:r>
            <a:endParaRPr lang="en-US" altLang="ja-JP" sz="2400" b="1" dirty="0">
              <a:solidFill>
                <a:srgbClr val="FF0000"/>
              </a:solidFill>
            </a:endParaRPr>
          </a:p>
          <a:p>
            <a:r>
              <a:rPr lang="ja-JP" altLang="en-US" sz="2400" b="1" dirty="0">
                <a:solidFill>
                  <a:srgbClr val="FF0000"/>
                </a:solidFill>
              </a:rPr>
              <a:t>・</a:t>
            </a:r>
            <a:r>
              <a:rPr lang="en-US" altLang="ja-JP" sz="2400" b="1" dirty="0">
                <a:solidFill>
                  <a:srgbClr val="FF0000"/>
                </a:solidFill>
              </a:rPr>
              <a:t>4</a:t>
            </a:r>
            <a:r>
              <a:rPr lang="ja-JP" altLang="en-US" sz="2400" b="1" dirty="0">
                <a:solidFill>
                  <a:srgbClr val="FF0000"/>
                </a:solidFill>
              </a:rPr>
              <a:t>月分から</a:t>
            </a:r>
            <a:r>
              <a:rPr lang="en-US" altLang="ja-JP" sz="2400" b="1" dirty="0">
                <a:solidFill>
                  <a:srgbClr val="FF0000"/>
                </a:solidFill>
              </a:rPr>
              <a:t>8</a:t>
            </a:r>
            <a:r>
              <a:rPr lang="ja-JP" altLang="en-US" sz="2400" b="1" dirty="0">
                <a:solidFill>
                  <a:srgbClr val="FF0000"/>
                </a:solidFill>
              </a:rPr>
              <a:t>月分の場合は</a:t>
            </a:r>
            <a:r>
              <a:rPr lang="ja-JP" altLang="en-US" sz="2400" b="1" u="sng" dirty="0">
                <a:solidFill>
                  <a:srgbClr val="FF0000"/>
                </a:solidFill>
              </a:rPr>
              <a:t>令和</a:t>
            </a:r>
            <a:r>
              <a:rPr lang="en-US" altLang="ja-JP" sz="2400" b="1" u="sng" dirty="0">
                <a:solidFill>
                  <a:srgbClr val="FF0000"/>
                </a:solidFill>
              </a:rPr>
              <a:t>7</a:t>
            </a:r>
            <a:r>
              <a:rPr lang="ja-JP" altLang="en-US" sz="2400" b="1" u="sng" dirty="0">
                <a:solidFill>
                  <a:srgbClr val="FF0000"/>
                </a:solidFill>
              </a:rPr>
              <a:t>年</a:t>
            </a:r>
            <a:r>
              <a:rPr lang="en-US" altLang="ja-JP" sz="2400" b="1" u="sng" dirty="0">
                <a:solidFill>
                  <a:srgbClr val="FF0000"/>
                </a:solidFill>
              </a:rPr>
              <a:t>1</a:t>
            </a:r>
            <a:r>
              <a:rPr lang="ja-JP" altLang="en-US" sz="2400" b="1" u="sng" dirty="0">
                <a:solidFill>
                  <a:srgbClr val="FF0000"/>
                </a:solidFill>
              </a:rPr>
              <a:t>月</a:t>
            </a:r>
            <a:r>
              <a:rPr lang="en-US" altLang="ja-JP" sz="2400" b="1" u="sng" dirty="0">
                <a:solidFill>
                  <a:srgbClr val="FF0000"/>
                </a:solidFill>
              </a:rPr>
              <a:t>1</a:t>
            </a:r>
            <a:r>
              <a:rPr lang="ja-JP" altLang="en-US" sz="2400" b="1" u="sng" dirty="0">
                <a:solidFill>
                  <a:srgbClr val="FF0000"/>
                </a:solidFill>
              </a:rPr>
              <a:t>日</a:t>
            </a:r>
            <a:endParaRPr lang="en-US" altLang="ja-JP" sz="2400" b="1" u="sng" dirty="0">
              <a:solidFill>
                <a:srgbClr val="FF0000"/>
              </a:solidFill>
            </a:endParaRPr>
          </a:p>
          <a:p>
            <a:r>
              <a:rPr lang="ja-JP" altLang="en-US" sz="2400" b="1" dirty="0">
                <a:solidFill>
                  <a:srgbClr val="FF0000"/>
                </a:solidFill>
              </a:rPr>
              <a:t>・</a:t>
            </a:r>
            <a:r>
              <a:rPr lang="en-US" altLang="ja-JP" sz="2400" b="1" dirty="0">
                <a:solidFill>
                  <a:srgbClr val="FF0000"/>
                </a:solidFill>
              </a:rPr>
              <a:t>9</a:t>
            </a:r>
            <a:r>
              <a:rPr lang="ja-JP" altLang="en-US" sz="2400" b="1" dirty="0">
                <a:solidFill>
                  <a:srgbClr val="FF0000"/>
                </a:solidFill>
              </a:rPr>
              <a:t>月分から翌年</a:t>
            </a:r>
            <a:r>
              <a:rPr lang="en-US" altLang="ja-JP" sz="2400" b="1" dirty="0">
                <a:solidFill>
                  <a:srgbClr val="FF0000"/>
                </a:solidFill>
              </a:rPr>
              <a:t>3</a:t>
            </a:r>
            <a:r>
              <a:rPr lang="ja-JP" altLang="en-US" sz="2400" b="1" dirty="0">
                <a:solidFill>
                  <a:srgbClr val="FF0000"/>
                </a:solidFill>
              </a:rPr>
              <a:t>月分の場合は</a:t>
            </a:r>
            <a:r>
              <a:rPr lang="ja-JP" altLang="en-US" sz="2400" b="1" u="sng" dirty="0">
                <a:solidFill>
                  <a:srgbClr val="FF0000"/>
                </a:solidFill>
              </a:rPr>
              <a:t>令和</a:t>
            </a:r>
            <a:r>
              <a:rPr lang="en-US" altLang="ja-JP" sz="2400" b="1" u="sng" dirty="0">
                <a:solidFill>
                  <a:srgbClr val="FF0000"/>
                </a:solidFill>
              </a:rPr>
              <a:t>8</a:t>
            </a:r>
            <a:r>
              <a:rPr lang="ja-JP" altLang="en-US" sz="2400" b="1" u="sng" dirty="0">
                <a:solidFill>
                  <a:srgbClr val="FF0000"/>
                </a:solidFill>
              </a:rPr>
              <a:t>年</a:t>
            </a:r>
            <a:r>
              <a:rPr lang="en-US" altLang="ja-JP" sz="2400" b="1" u="sng" dirty="0">
                <a:solidFill>
                  <a:srgbClr val="FF0000"/>
                </a:solidFill>
              </a:rPr>
              <a:t>1</a:t>
            </a:r>
            <a:r>
              <a:rPr lang="ja-JP" altLang="en-US" sz="2400" b="1" u="sng" dirty="0">
                <a:solidFill>
                  <a:srgbClr val="FF0000"/>
                </a:solidFill>
              </a:rPr>
              <a:t>月</a:t>
            </a:r>
            <a:r>
              <a:rPr lang="en-US" altLang="ja-JP" sz="2400" b="1" u="sng" dirty="0">
                <a:solidFill>
                  <a:srgbClr val="FF0000"/>
                </a:solidFill>
              </a:rPr>
              <a:t>1</a:t>
            </a:r>
            <a:r>
              <a:rPr lang="ja-JP" altLang="en-US" sz="2400" b="1" u="sng" dirty="0">
                <a:solidFill>
                  <a:srgbClr val="FF0000"/>
                </a:solidFill>
              </a:rPr>
              <a:t>日</a:t>
            </a:r>
            <a:endParaRPr lang="en-US" altLang="ja-JP" sz="2400" b="1" u="sng" dirty="0">
              <a:solidFill>
                <a:srgbClr val="FF0000"/>
              </a:solidFill>
            </a:endParaRPr>
          </a:p>
          <a:p>
            <a:r>
              <a:rPr lang="ja-JP" altLang="en-US" sz="2400" b="1" dirty="0">
                <a:solidFill>
                  <a:srgbClr val="FF0000"/>
                </a:solidFill>
              </a:rPr>
              <a:t>に小牧市に居住していない方が同一世帯にいる場合、「非課税世帯の減免」の申請は、市役所に来庁し、申し込みを行っていただくようお願いします。</a:t>
            </a:r>
            <a:endParaRPr kumimoji="1" lang="ja-JP" altLang="en-US" sz="2400" b="1" dirty="0">
              <a:solidFill>
                <a:srgbClr val="FF0000"/>
              </a:solidFill>
            </a:endParaRPr>
          </a:p>
        </p:txBody>
      </p:sp>
      <p:sp>
        <p:nvSpPr>
          <p:cNvPr id="3" name="テキスト ボックス 2"/>
          <p:cNvSpPr txBox="1"/>
          <p:nvPr/>
        </p:nvSpPr>
        <p:spPr>
          <a:xfrm>
            <a:off x="-1" y="1001"/>
            <a:ext cx="12192001" cy="523220"/>
          </a:xfrm>
          <a:prstGeom prst="rect">
            <a:avLst/>
          </a:prstGeom>
          <a:solidFill>
            <a:srgbClr val="FFFF00"/>
          </a:solidFill>
          <a:ln>
            <a:solidFill>
              <a:schemeClr val="tx1"/>
            </a:solidFill>
          </a:ln>
        </p:spPr>
        <p:txBody>
          <a:bodyPr wrap="square" rtlCol="0">
            <a:spAutoFit/>
          </a:bodyPr>
          <a:lstStyle/>
          <a:p>
            <a:r>
              <a:rPr lang="ja-JP" altLang="en-US" sz="2800" b="1" dirty="0"/>
              <a:t>⑧</a:t>
            </a:r>
            <a:r>
              <a:rPr kumimoji="1" lang="ja-JP" altLang="en-US" sz="2800" b="1" dirty="0"/>
              <a:t>児童クラブの減免申請</a:t>
            </a:r>
            <a:r>
              <a:rPr lang="ja-JP" altLang="en-US" sz="2800" b="1" dirty="0"/>
              <a:t>について</a:t>
            </a:r>
            <a:endParaRPr kumimoji="1" lang="ja-JP" altLang="en-US" sz="2800" b="1" dirty="0"/>
          </a:p>
        </p:txBody>
      </p:sp>
      <p:sp>
        <p:nvSpPr>
          <p:cNvPr id="2" name="テキスト ボックス 1">
            <a:extLst>
              <a:ext uri="{FF2B5EF4-FFF2-40B4-BE49-F238E27FC236}">
                <a16:creationId xmlns:a16="http://schemas.microsoft.com/office/drawing/2014/main" id="{D3792592-5239-4151-8493-18ED3190505B}"/>
              </a:ext>
            </a:extLst>
          </p:cNvPr>
          <p:cNvSpPr txBox="1"/>
          <p:nvPr/>
        </p:nvSpPr>
        <p:spPr>
          <a:xfrm>
            <a:off x="-168166" y="772108"/>
            <a:ext cx="7556938" cy="461665"/>
          </a:xfrm>
          <a:prstGeom prst="rect">
            <a:avLst/>
          </a:prstGeom>
          <a:noFill/>
        </p:spPr>
        <p:txBody>
          <a:bodyPr wrap="square" rtlCol="0">
            <a:spAutoFit/>
          </a:bodyPr>
          <a:lstStyle/>
          <a:p>
            <a:r>
              <a:rPr kumimoji="1" lang="en-US" altLang="ja-JP" sz="2400" b="1" dirty="0">
                <a:solidFill>
                  <a:srgbClr val="FF0000"/>
                </a:solidFill>
              </a:rPr>
              <a:t>【</a:t>
            </a:r>
            <a:r>
              <a:rPr lang="ja-JP" altLang="en-US" sz="2400" b="1" dirty="0">
                <a:solidFill>
                  <a:srgbClr val="FF0000"/>
                </a:solidFill>
              </a:rPr>
              <a:t>非課税</a:t>
            </a:r>
            <a:r>
              <a:rPr kumimoji="1" lang="ja-JP" altLang="en-US" sz="2400" b="1" dirty="0">
                <a:solidFill>
                  <a:srgbClr val="FF0000"/>
                </a:solidFill>
              </a:rPr>
              <a:t>世帯の減免申請を行う場合に確認すること</a:t>
            </a:r>
            <a:r>
              <a:rPr kumimoji="1" lang="en-US" altLang="ja-JP" sz="2400" b="1" dirty="0">
                <a:solidFill>
                  <a:srgbClr val="FF0000"/>
                </a:solidFill>
              </a:rPr>
              <a:t>】</a:t>
            </a:r>
            <a:endParaRPr kumimoji="1" lang="ja-JP" altLang="en-US" sz="2400" b="1" dirty="0">
              <a:solidFill>
                <a:srgbClr val="FF0000"/>
              </a:solidFill>
            </a:endParaRPr>
          </a:p>
        </p:txBody>
      </p:sp>
      <p:sp>
        <p:nvSpPr>
          <p:cNvPr id="6" name="テキスト ボックス 5">
            <a:extLst>
              <a:ext uri="{FF2B5EF4-FFF2-40B4-BE49-F238E27FC236}">
                <a16:creationId xmlns:a16="http://schemas.microsoft.com/office/drawing/2014/main" id="{6FC57E19-3524-4322-990E-DA1F9F0B0E5B}"/>
              </a:ext>
            </a:extLst>
          </p:cNvPr>
          <p:cNvSpPr txBox="1"/>
          <p:nvPr/>
        </p:nvSpPr>
        <p:spPr>
          <a:xfrm>
            <a:off x="-168166" y="1481660"/>
            <a:ext cx="10204704" cy="461665"/>
          </a:xfrm>
          <a:prstGeom prst="rect">
            <a:avLst/>
          </a:prstGeom>
          <a:noFill/>
        </p:spPr>
        <p:txBody>
          <a:bodyPr wrap="square" rtlCol="0">
            <a:spAutoFit/>
          </a:bodyPr>
          <a:lstStyle/>
          <a:p>
            <a:r>
              <a:rPr kumimoji="1" lang="ja-JP" altLang="en-US" sz="2400" b="1" dirty="0"/>
              <a:t>・必要な添付書類はありません。</a:t>
            </a:r>
            <a:endParaRPr kumimoji="1" lang="ja-JP" altLang="en-US" sz="2400" dirty="0"/>
          </a:p>
        </p:txBody>
      </p:sp>
    </p:spTree>
    <p:extLst>
      <p:ext uri="{BB962C8B-B14F-4D97-AF65-F5344CB8AC3E}">
        <p14:creationId xmlns:p14="http://schemas.microsoft.com/office/powerpoint/2010/main" val="305269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stretch>
            <a:fillRect/>
          </a:stretch>
        </p:blipFill>
        <p:spPr>
          <a:xfrm>
            <a:off x="172879" y="914233"/>
            <a:ext cx="7454677" cy="3937257"/>
          </a:xfrm>
          <a:prstGeom prst="rect">
            <a:avLst/>
          </a:prstGeom>
        </p:spPr>
      </p:pic>
      <p:sp>
        <p:nvSpPr>
          <p:cNvPr id="5" name="テキスト ボックス 4"/>
          <p:cNvSpPr txBox="1"/>
          <p:nvPr/>
        </p:nvSpPr>
        <p:spPr>
          <a:xfrm>
            <a:off x="-2" y="0"/>
            <a:ext cx="12180007" cy="523220"/>
          </a:xfrm>
          <a:prstGeom prst="rect">
            <a:avLst/>
          </a:prstGeom>
          <a:solidFill>
            <a:srgbClr val="FFFF00"/>
          </a:solidFill>
          <a:ln>
            <a:solidFill>
              <a:schemeClr val="tx1"/>
            </a:solidFill>
          </a:ln>
        </p:spPr>
        <p:txBody>
          <a:bodyPr wrap="square" rtlCol="0">
            <a:spAutoFit/>
          </a:bodyPr>
          <a:lstStyle/>
          <a:p>
            <a:r>
              <a:rPr lang="ja-JP" altLang="en-US" sz="2800" b="1" dirty="0"/>
              <a:t>⑨申請フォームへのアクセス</a:t>
            </a:r>
            <a:endParaRPr kumimoji="1" lang="ja-JP" altLang="en-US" sz="2800" b="1" dirty="0"/>
          </a:p>
        </p:txBody>
      </p:sp>
      <p:sp>
        <p:nvSpPr>
          <p:cNvPr id="10" name="テキスト ボックス 9">
            <a:extLst>
              <a:ext uri="{FF2B5EF4-FFF2-40B4-BE49-F238E27FC236}">
                <a16:creationId xmlns:a16="http://schemas.microsoft.com/office/drawing/2014/main" id="{D50F8DD3-ABF9-47F8-93E2-EFD04803570C}"/>
              </a:ext>
            </a:extLst>
          </p:cNvPr>
          <p:cNvSpPr txBox="1"/>
          <p:nvPr/>
        </p:nvSpPr>
        <p:spPr>
          <a:xfrm>
            <a:off x="7763782" y="914233"/>
            <a:ext cx="4279356" cy="1631216"/>
          </a:xfrm>
          <a:prstGeom prst="rect">
            <a:avLst/>
          </a:prstGeom>
          <a:noFill/>
        </p:spPr>
        <p:txBody>
          <a:bodyPr wrap="square" rtlCol="0">
            <a:spAutoFit/>
          </a:bodyPr>
          <a:lstStyle/>
          <a:p>
            <a:r>
              <a:rPr lang="ja-JP" altLang="en-US" sz="2000" dirty="0"/>
              <a:t>入力には、「このまま申請」「アカウント登録またはログインして申請」の２パターンがあります。</a:t>
            </a:r>
            <a:endParaRPr lang="en-US" altLang="ja-JP" sz="2000" dirty="0"/>
          </a:p>
          <a:p>
            <a:endParaRPr lang="en-US" altLang="ja-JP" sz="2000" dirty="0"/>
          </a:p>
          <a:p>
            <a:r>
              <a:rPr lang="en-US" altLang="ja-JP" sz="2000" dirty="0"/>
              <a:t>※</a:t>
            </a:r>
            <a:r>
              <a:rPr lang="ja-JP" altLang="en-US" sz="2000" dirty="0"/>
              <a:t>どちらでも構いません。</a:t>
            </a:r>
            <a:endParaRPr lang="en-US" altLang="ja-JP" sz="2000" dirty="0"/>
          </a:p>
        </p:txBody>
      </p:sp>
      <p:sp>
        <p:nvSpPr>
          <p:cNvPr id="20" name="正方形/長方形 19">
            <a:extLst>
              <a:ext uri="{FF2B5EF4-FFF2-40B4-BE49-F238E27FC236}">
                <a16:creationId xmlns:a16="http://schemas.microsoft.com/office/drawing/2014/main" id="{01CBBC3B-81F4-4EE7-B4F5-DA06B9D734E1}"/>
              </a:ext>
            </a:extLst>
          </p:cNvPr>
          <p:cNvSpPr/>
          <p:nvPr/>
        </p:nvSpPr>
        <p:spPr>
          <a:xfrm>
            <a:off x="3240998" y="2503878"/>
            <a:ext cx="1318437" cy="377846"/>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DC77B3AC-212E-4E60-8331-2DE25DBA8695}"/>
              </a:ext>
            </a:extLst>
          </p:cNvPr>
          <p:cNvSpPr/>
          <p:nvPr/>
        </p:nvSpPr>
        <p:spPr>
          <a:xfrm>
            <a:off x="2646678" y="4552783"/>
            <a:ext cx="2424943" cy="39628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9397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075" y="-4623"/>
            <a:ext cx="12180007" cy="523220"/>
          </a:xfrm>
          <a:prstGeom prst="rect">
            <a:avLst/>
          </a:prstGeom>
          <a:solidFill>
            <a:srgbClr val="FFFF00"/>
          </a:solidFill>
          <a:ln>
            <a:solidFill>
              <a:schemeClr val="tx1"/>
            </a:solidFill>
          </a:ln>
        </p:spPr>
        <p:txBody>
          <a:bodyPr wrap="square" rtlCol="0">
            <a:spAutoFit/>
          </a:bodyPr>
          <a:lstStyle/>
          <a:p>
            <a:r>
              <a:rPr lang="ja-JP" altLang="en-US" sz="2800" b="1" dirty="0"/>
              <a:t>⑩申請フォームに就労証明書等をアップロードする方法</a:t>
            </a:r>
            <a:endParaRPr kumimoji="1" lang="ja-JP" altLang="en-US" sz="2800" b="1" dirty="0"/>
          </a:p>
        </p:txBody>
      </p:sp>
      <p:sp>
        <p:nvSpPr>
          <p:cNvPr id="11" name="テキスト ボックス 10"/>
          <p:cNvSpPr txBox="1"/>
          <p:nvPr/>
        </p:nvSpPr>
        <p:spPr>
          <a:xfrm>
            <a:off x="4678324" y="929486"/>
            <a:ext cx="7342909" cy="4093428"/>
          </a:xfrm>
          <a:prstGeom prst="rect">
            <a:avLst/>
          </a:prstGeom>
          <a:noFill/>
          <a:ln>
            <a:solidFill>
              <a:schemeClr val="tx1"/>
            </a:solidFill>
          </a:ln>
        </p:spPr>
        <p:txBody>
          <a:bodyPr wrap="square" rtlCol="0">
            <a:spAutoFit/>
          </a:bodyPr>
          <a:lstStyle/>
          <a:p>
            <a:r>
              <a:rPr lang="ja-JP" altLang="en-US" sz="2000" dirty="0"/>
              <a:t>　申請フォームの入力を進めていくと、就労証明書等を添付する画面が表示されます。</a:t>
            </a:r>
            <a:endParaRPr lang="en-US" altLang="ja-JP" sz="2000" dirty="0"/>
          </a:p>
          <a:p>
            <a:r>
              <a:rPr lang="ja-JP" altLang="en-US" sz="2000" dirty="0"/>
              <a:t>（左画面は、スマートフォンで入力した場合）</a:t>
            </a:r>
            <a:endParaRPr lang="en-US" altLang="ja-JP" sz="2000" dirty="0"/>
          </a:p>
          <a:p>
            <a:r>
              <a:rPr kumimoji="1" lang="ja-JP" altLang="en-US" sz="2000" dirty="0"/>
              <a:t>　事前にスマートフォンで</a:t>
            </a:r>
            <a:r>
              <a:rPr lang="ja-JP" altLang="en-US" sz="2000" dirty="0"/>
              <a:t>就労</a:t>
            </a:r>
            <a:r>
              <a:rPr kumimoji="1" lang="ja-JP" altLang="en-US" sz="2000" dirty="0"/>
              <a:t>証明書等の写真等を保存していれば、</a:t>
            </a:r>
            <a:r>
              <a:rPr kumimoji="1" lang="ja-JP" altLang="en-US" sz="2000" b="1" dirty="0">
                <a:solidFill>
                  <a:srgbClr val="FF0000"/>
                </a:solidFill>
              </a:rPr>
              <a:t>「フォトライブラリ」</a:t>
            </a:r>
            <a:r>
              <a:rPr kumimoji="1" lang="ja-JP" altLang="en-US" sz="2000" dirty="0"/>
              <a:t>から該当の</a:t>
            </a:r>
            <a:r>
              <a:rPr lang="ja-JP" altLang="en-US" sz="2000" dirty="0"/>
              <a:t>就労</a:t>
            </a:r>
            <a:r>
              <a:rPr kumimoji="1" lang="ja-JP" altLang="en-US" sz="2000" dirty="0"/>
              <a:t>証明書等を選択し、添付することができます。（ＰＣの場合も同様。）</a:t>
            </a:r>
            <a:endParaRPr kumimoji="1" lang="en-US" altLang="ja-JP" sz="2000" dirty="0"/>
          </a:p>
          <a:p>
            <a:r>
              <a:rPr lang="ja-JP" altLang="en-US" sz="2000" dirty="0"/>
              <a:t>　事前に保存していない場合でも、</a:t>
            </a:r>
            <a:r>
              <a:rPr lang="ja-JP" altLang="en-US" sz="2000" b="1" dirty="0">
                <a:solidFill>
                  <a:srgbClr val="FF0000"/>
                </a:solidFill>
              </a:rPr>
              <a:t>「写真を撮る」</a:t>
            </a:r>
            <a:r>
              <a:rPr lang="ja-JP" altLang="en-US" sz="2000" dirty="0"/>
              <a:t>を選択し、その場で就労証明書等を撮影し、アップロードすることも可能です。</a:t>
            </a:r>
            <a:endParaRPr lang="en-US" altLang="ja-JP" sz="2000" dirty="0"/>
          </a:p>
          <a:p>
            <a:endParaRPr kumimoji="1" lang="en-US" altLang="ja-JP" sz="2000" dirty="0"/>
          </a:p>
          <a:p>
            <a:r>
              <a:rPr lang="en-US" altLang="ja-JP" sz="2000" dirty="0"/>
              <a:t>※</a:t>
            </a:r>
            <a:r>
              <a:rPr lang="ja-JP" altLang="en-US" sz="2000" dirty="0"/>
              <a:t>「</a:t>
            </a:r>
            <a:r>
              <a:rPr lang="en-US" altLang="ja-JP" sz="2000" dirty="0"/>
              <a:t>【</a:t>
            </a:r>
            <a:r>
              <a:rPr lang="ja-JP" altLang="en-US" sz="2000" dirty="0"/>
              <a:t>イ　添付書類</a:t>
            </a:r>
            <a:r>
              <a:rPr lang="en-US" altLang="ja-JP" sz="2000" dirty="0"/>
              <a:t>】</a:t>
            </a:r>
            <a:r>
              <a:rPr lang="ja-JP" altLang="en-US" sz="2000" b="1" dirty="0">
                <a:solidFill>
                  <a:srgbClr val="FF0000"/>
                </a:solidFill>
              </a:rPr>
              <a:t>勤務（就労）状況</a:t>
            </a:r>
            <a:r>
              <a:rPr kumimoji="1" lang="ja-JP" altLang="en-US" sz="2000" b="1" dirty="0">
                <a:solidFill>
                  <a:srgbClr val="FF0000"/>
                </a:solidFill>
              </a:rPr>
              <a:t>証明（申立）書</a:t>
            </a:r>
            <a:r>
              <a:rPr lang="ja-JP" altLang="en-US" sz="2000" dirty="0"/>
              <a:t>」を使</a:t>
            </a:r>
            <a:endParaRPr lang="en-US" altLang="ja-JP" sz="2000" dirty="0"/>
          </a:p>
          <a:p>
            <a:r>
              <a:rPr lang="ja-JP" altLang="en-US" sz="2000" dirty="0"/>
              <a:t>　</a:t>
            </a:r>
            <a:r>
              <a:rPr lang="ja-JP" altLang="en-US" sz="2000" dirty="0" err="1"/>
              <a:t>用する</a:t>
            </a:r>
            <a:r>
              <a:rPr lang="ja-JP" altLang="en-US" sz="2000" dirty="0"/>
              <a:t>方は、別に添付</a:t>
            </a:r>
            <a:r>
              <a:rPr kumimoji="1" lang="ja-JP" altLang="en-US" sz="2000" dirty="0"/>
              <a:t>書類が必要となるため、</a:t>
            </a:r>
            <a:r>
              <a:rPr lang="ja-JP" altLang="en-US" sz="2000" dirty="0"/>
              <a:t>就労</a:t>
            </a:r>
            <a:r>
              <a:rPr kumimoji="1" lang="ja-JP" altLang="en-US" sz="2000" dirty="0"/>
              <a:t>証明書</a:t>
            </a:r>
            <a:r>
              <a:rPr lang="ja-JP" altLang="en-US" sz="2000" dirty="0"/>
              <a:t>と</a:t>
            </a:r>
            <a:endParaRPr lang="en-US" altLang="ja-JP" sz="2000" dirty="0"/>
          </a:p>
          <a:p>
            <a:r>
              <a:rPr lang="ja-JP" altLang="en-US" sz="2000" dirty="0"/>
              <a:t>　並べて撮影し、アップロードしてください。</a:t>
            </a:r>
            <a:endParaRPr kumimoji="1" lang="ja-JP" altLang="en-US" sz="2000" dirty="0"/>
          </a:p>
        </p:txBody>
      </p:sp>
      <p:pic>
        <p:nvPicPr>
          <p:cNvPr id="2" name="図 1"/>
          <p:cNvPicPr>
            <a:picLocks noChangeAspect="1"/>
          </p:cNvPicPr>
          <p:nvPr/>
        </p:nvPicPr>
        <p:blipFill>
          <a:blip r:embed="rId2"/>
          <a:stretch>
            <a:fillRect/>
          </a:stretch>
        </p:blipFill>
        <p:spPr>
          <a:xfrm>
            <a:off x="116224" y="670563"/>
            <a:ext cx="4197929" cy="6041911"/>
          </a:xfrm>
          <a:prstGeom prst="rect">
            <a:avLst/>
          </a:prstGeom>
          <a:ln>
            <a:solidFill>
              <a:schemeClr val="tx1"/>
            </a:solidFill>
          </a:ln>
        </p:spPr>
      </p:pic>
      <p:sp>
        <p:nvSpPr>
          <p:cNvPr id="4" name="テキスト ボックス 3">
            <a:extLst>
              <a:ext uri="{FF2B5EF4-FFF2-40B4-BE49-F238E27FC236}">
                <a16:creationId xmlns:a16="http://schemas.microsoft.com/office/drawing/2014/main" id="{B49666D3-9707-43E6-9641-F3129CDEBA95}"/>
              </a:ext>
            </a:extLst>
          </p:cNvPr>
          <p:cNvSpPr txBox="1"/>
          <p:nvPr/>
        </p:nvSpPr>
        <p:spPr>
          <a:xfrm>
            <a:off x="4678324" y="5248757"/>
            <a:ext cx="7225950" cy="1354217"/>
          </a:xfrm>
          <a:prstGeom prst="rect">
            <a:avLst/>
          </a:prstGeom>
          <a:noFill/>
        </p:spPr>
        <p:txBody>
          <a:bodyPr wrap="square" rtlCol="0">
            <a:spAutoFit/>
          </a:bodyPr>
          <a:lstStyle/>
          <a:p>
            <a:r>
              <a:rPr kumimoji="1" lang="ja-JP" altLang="en-US" sz="3200" b="1" dirty="0">
                <a:solidFill>
                  <a:srgbClr val="FF0000"/>
                </a:solidFill>
              </a:rPr>
              <a:t>添付した</a:t>
            </a:r>
            <a:r>
              <a:rPr lang="ja-JP" altLang="en-US" sz="3200" b="1" dirty="0">
                <a:solidFill>
                  <a:srgbClr val="FF0000"/>
                </a:solidFill>
              </a:rPr>
              <a:t>就労</a:t>
            </a:r>
            <a:r>
              <a:rPr kumimoji="1" lang="ja-JP" altLang="en-US" sz="3200" b="1" dirty="0">
                <a:solidFill>
                  <a:srgbClr val="FF0000"/>
                </a:solidFill>
              </a:rPr>
              <a:t>証明書の原本は必ずお手元に保管してください。</a:t>
            </a:r>
            <a:endParaRPr kumimoji="1" lang="en-US" altLang="ja-JP" sz="3200" b="1" dirty="0">
              <a:solidFill>
                <a:srgbClr val="FF0000"/>
              </a:solidFill>
            </a:endParaRPr>
          </a:p>
          <a:p>
            <a:r>
              <a:rPr kumimoji="1" lang="ja-JP" altLang="en-US" b="1" dirty="0">
                <a:solidFill>
                  <a:srgbClr val="FF0000"/>
                </a:solidFill>
              </a:rPr>
              <a:t>（画像が不鮮明の場合は原本の提出をお願いする場合があります）</a:t>
            </a:r>
          </a:p>
        </p:txBody>
      </p:sp>
    </p:spTree>
    <p:extLst>
      <p:ext uri="{BB962C8B-B14F-4D97-AF65-F5344CB8AC3E}">
        <p14:creationId xmlns:p14="http://schemas.microsoft.com/office/powerpoint/2010/main" val="3451996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075" y="-4623"/>
            <a:ext cx="12180007" cy="523220"/>
          </a:xfrm>
          <a:prstGeom prst="rect">
            <a:avLst/>
          </a:prstGeom>
          <a:solidFill>
            <a:srgbClr val="FFFF00"/>
          </a:solidFill>
          <a:ln>
            <a:solidFill>
              <a:schemeClr val="tx1"/>
            </a:solidFill>
          </a:ln>
        </p:spPr>
        <p:txBody>
          <a:bodyPr wrap="square" rtlCol="0">
            <a:spAutoFit/>
          </a:bodyPr>
          <a:lstStyle/>
          <a:p>
            <a:r>
              <a:rPr lang="ja-JP" altLang="en-US" sz="2800" b="1" dirty="0"/>
              <a:t>⑪</a:t>
            </a:r>
            <a:r>
              <a:rPr kumimoji="1" lang="ja-JP" altLang="en-US" sz="2800" b="1" dirty="0"/>
              <a:t>入力内容の確認及び申請内容の送信について</a:t>
            </a:r>
          </a:p>
        </p:txBody>
      </p:sp>
      <p:pic>
        <p:nvPicPr>
          <p:cNvPr id="9" name="図 8">
            <a:extLst>
              <a:ext uri="{FF2B5EF4-FFF2-40B4-BE49-F238E27FC236}">
                <a16:creationId xmlns:a16="http://schemas.microsoft.com/office/drawing/2014/main" id="{D2C2DA8A-2C5E-443F-BD2A-DCCD2F61EE61}"/>
              </a:ext>
            </a:extLst>
          </p:cNvPr>
          <p:cNvPicPr>
            <a:picLocks noChangeAspect="1"/>
          </p:cNvPicPr>
          <p:nvPr/>
        </p:nvPicPr>
        <p:blipFill>
          <a:blip r:embed="rId2"/>
          <a:stretch>
            <a:fillRect/>
          </a:stretch>
        </p:blipFill>
        <p:spPr>
          <a:xfrm>
            <a:off x="-2075" y="545945"/>
            <a:ext cx="6721852" cy="3081796"/>
          </a:xfrm>
          <a:prstGeom prst="rect">
            <a:avLst/>
          </a:prstGeom>
        </p:spPr>
      </p:pic>
      <p:pic>
        <p:nvPicPr>
          <p:cNvPr id="13" name="図 12">
            <a:extLst>
              <a:ext uri="{FF2B5EF4-FFF2-40B4-BE49-F238E27FC236}">
                <a16:creationId xmlns:a16="http://schemas.microsoft.com/office/drawing/2014/main" id="{EB45EDC5-D4CD-43F5-AA66-D51655AFAA12}"/>
              </a:ext>
            </a:extLst>
          </p:cNvPr>
          <p:cNvPicPr>
            <a:picLocks noChangeAspect="1"/>
          </p:cNvPicPr>
          <p:nvPr/>
        </p:nvPicPr>
        <p:blipFill>
          <a:blip r:embed="rId3"/>
          <a:stretch>
            <a:fillRect/>
          </a:stretch>
        </p:blipFill>
        <p:spPr>
          <a:xfrm>
            <a:off x="57442" y="3789798"/>
            <a:ext cx="6602817" cy="3025670"/>
          </a:xfrm>
          <a:prstGeom prst="rect">
            <a:avLst/>
          </a:prstGeom>
        </p:spPr>
      </p:pic>
      <p:sp>
        <p:nvSpPr>
          <p:cNvPr id="14" name="テキスト ボックス 13">
            <a:extLst>
              <a:ext uri="{FF2B5EF4-FFF2-40B4-BE49-F238E27FC236}">
                <a16:creationId xmlns:a16="http://schemas.microsoft.com/office/drawing/2014/main" id="{1D106F74-C394-44FC-A63F-315D16042086}"/>
              </a:ext>
            </a:extLst>
          </p:cNvPr>
          <p:cNvSpPr txBox="1"/>
          <p:nvPr/>
        </p:nvSpPr>
        <p:spPr>
          <a:xfrm>
            <a:off x="6581553" y="1020726"/>
            <a:ext cx="5467879" cy="2308324"/>
          </a:xfrm>
          <a:prstGeom prst="rect">
            <a:avLst/>
          </a:prstGeom>
          <a:noFill/>
        </p:spPr>
        <p:txBody>
          <a:bodyPr wrap="square" rtlCol="0">
            <a:spAutoFit/>
          </a:bodyPr>
          <a:lstStyle/>
          <a:p>
            <a:r>
              <a:rPr kumimoji="1" lang="ja-JP" altLang="en-US" dirty="0"/>
              <a:t>　全ての必要項目の入力を終えると「入力内容確</a:t>
            </a:r>
            <a:endParaRPr kumimoji="1" lang="en-US" altLang="ja-JP" dirty="0"/>
          </a:p>
          <a:p>
            <a:r>
              <a:rPr lang="ja-JP" altLang="en-US" dirty="0"/>
              <a:t>　</a:t>
            </a:r>
            <a:r>
              <a:rPr kumimoji="1" lang="ja-JP" altLang="en-US" dirty="0"/>
              <a:t>認画面」が表示されます。</a:t>
            </a:r>
            <a:endParaRPr kumimoji="1" lang="en-US" altLang="ja-JP" dirty="0"/>
          </a:p>
          <a:p>
            <a:r>
              <a:rPr lang="ja-JP" altLang="en-US" dirty="0"/>
              <a:t>　入力内容を確認したうえで、「入力内容確認画　</a:t>
            </a:r>
            <a:endParaRPr lang="en-US" altLang="ja-JP" dirty="0"/>
          </a:p>
          <a:p>
            <a:r>
              <a:rPr lang="ja-JP" altLang="en-US" dirty="0"/>
              <a:t>　面」のページ最下部にある「送信」を選択して</a:t>
            </a:r>
            <a:endParaRPr lang="en-US" altLang="ja-JP" dirty="0"/>
          </a:p>
          <a:p>
            <a:r>
              <a:rPr lang="ja-JP" altLang="en-US" dirty="0"/>
              <a:t>　ください。</a:t>
            </a:r>
            <a:endParaRPr lang="en-US" altLang="ja-JP" dirty="0"/>
          </a:p>
          <a:p>
            <a:endParaRPr kumimoji="1" lang="en-US" altLang="ja-JP" dirty="0"/>
          </a:p>
          <a:p>
            <a:r>
              <a:rPr kumimoji="1" lang="en-US" altLang="ja-JP" b="1" dirty="0">
                <a:solidFill>
                  <a:srgbClr val="FF0000"/>
                </a:solidFill>
              </a:rPr>
              <a:t>※</a:t>
            </a:r>
            <a:r>
              <a:rPr kumimoji="1" lang="ja-JP" altLang="en-US" b="1" dirty="0">
                <a:solidFill>
                  <a:srgbClr val="FF0000"/>
                </a:solidFill>
              </a:rPr>
              <a:t>「送信」を行わないと、</a:t>
            </a:r>
            <a:r>
              <a:rPr kumimoji="1" lang="ja-JP" altLang="en-US" b="1" u="sng" dirty="0">
                <a:solidFill>
                  <a:srgbClr val="FF0000"/>
                </a:solidFill>
              </a:rPr>
              <a:t>申し込みが完了しません</a:t>
            </a:r>
            <a:r>
              <a:rPr kumimoji="1" lang="ja-JP" altLang="en-US" b="1" dirty="0">
                <a:solidFill>
                  <a:srgbClr val="FF0000"/>
                </a:solidFill>
              </a:rPr>
              <a:t>ので必ず行ってください。</a:t>
            </a:r>
          </a:p>
        </p:txBody>
      </p:sp>
      <p:sp>
        <p:nvSpPr>
          <p:cNvPr id="15" name="正方形/長方形 14">
            <a:extLst>
              <a:ext uri="{FF2B5EF4-FFF2-40B4-BE49-F238E27FC236}">
                <a16:creationId xmlns:a16="http://schemas.microsoft.com/office/drawing/2014/main" id="{495C733B-529D-41EC-B280-7932F002F820}"/>
              </a:ext>
            </a:extLst>
          </p:cNvPr>
          <p:cNvSpPr/>
          <p:nvPr/>
        </p:nvSpPr>
        <p:spPr>
          <a:xfrm>
            <a:off x="3987208" y="6464596"/>
            <a:ext cx="723014" cy="3721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矢印コネクタ 15">
            <a:extLst>
              <a:ext uri="{FF2B5EF4-FFF2-40B4-BE49-F238E27FC236}">
                <a16:creationId xmlns:a16="http://schemas.microsoft.com/office/drawing/2014/main" id="{5E5C0A67-182C-4277-A6A0-1712657159FD}"/>
              </a:ext>
            </a:extLst>
          </p:cNvPr>
          <p:cNvCxnSpPr>
            <a:cxnSpLocks/>
          </p:cNvCxnSpPr>
          <p:nvPr/>
        </p:nvCxnSpPr>
        <p:spPr>
          <a:xfrm flipH="1">
            <a:off x="4476307" y="1845278"/>
            <a:ext cx="2243471" cy="4608685"/>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3653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075" y="-4623"/>
            <a:ext cx="12180007" cy="523220"/>
          </a:xfrm>
          <a:prstGeom prst="rect">
            <a:avLst/>
          </a:prstGeom>
          <a:solidFill>
            <a:srgbClr val="FFFF00"/>
          </a:solidFill>
          <a:ln>
            <a:solidFill>
              <a:schemeClr val="tx1"/>
            </a:solidFill>
          </a:ln>
        </p:spPr>
        <p:txBody>
          <a:bodyPr wrap="square" rtlCol="0">
            <a:spAutoFit/>
          </a:bodyPr>
          <a:lstStyle/>
          <a:p>
            <a:r>
              <a:rPr lang="ja-JP" altLang="en-US" sz="2800" b="1" dirty="0"/>
              <a:t>⑫</a:t>
            </a:r>
            <a:r>
              <a:rPr kumimoji="1" lang="ja-JP" altLang="en-US" sz="2800" b="1" dirty="0"/>
              <a:t>申請後の保護者控えについて</a:t>
            </a:r>
          </a:p>
        </p:txBody>
      </p:sp>
      <p:sp>
        <p:nvSpPr>
          <p:cNvPr id="4" name="テキスト ボックス 3">
            <a:extLst>
              <a:ext uri="{FF2B5EF4-FFF2-40B4-BE49-F238E27FC236}">
                <a16:creationId xmlns:a16="http://schemas.microsoft.com/office/drawing/2014/main" id="{0497EC9A-6F59-4A6B-802F-E5023580DD1F}"/>
              </a:ext>
            </a:extLst>
          </p:cNvPr>
          <p:cNvSpPr txBox="1"/>
          <p:nvPr/>
        </p:nvSpPr>
        <p:spPr>
          <a:xfrm>
            <a:off x="148856" y="627321"/>
            <a:ext cx="11887200" cy="1323439"/>
          </a:xfrm>
          <a:prstGeom prst="rect">
            <a:avLst/>
          </a:prstGeom>
          <a:noFill/>
        </p:spPr>
        <p:txBody>
          <a:bodyPr wrap="square" rtlCol="0">
            <a:spAutoFit/>
          </a:bodyPr>
          <a:lstStyle/>
          <a:p>
            <a:r>
              <a:rPr kumimoji="1" lang="ja-JP" altLang="en-US" sz="2000" dirty="0"/>
              <a:t>・申し込みが完了すると登録したメールアドレスに下記のメールがすぐに届きます。</a:t>
            </a:r>
            <a:endParaRPr kumimoji="1" lang="en-US" altLang="ja-JP" sz="2000" dirty="0"/>
          </a:p>
          <a:p>
            <a:r>
              <a:rPr lang="ja-JP" altLang="en-US" sz="2000" dirty="0"/>
              <a:t>　</a:t>
            </a:r>
            <a:r>
              <a:rPr lang="en-US" altLang="ja-JP" sz="2000" b="1" u="sng" dirty="0">
                <a:solidFill>
                  <a:srgbClr val="FF0000"/>
                </a:solidFill>
              </a:rPr>
              <a:t>※</a:t>
            </a:r>
            <a:r>
              <a:rPr lang="ja-JP" altLang="en-US" sz="2000" b="1" u="sng" dirty="0">
                <a:solidFill>
                  <a:srgbClr val="FF0000"/>
                </a:solidFill>
              </a:rPr>
              <a:t>このメールは、保護者控えとなりますので、大切に保存してください。</a:t>
            </a:r>
            <a:endParaRPr lang="en-US" altLang="ja-JP" sz="2000" b="1" u="sng" dirty="0">
              <a:solidFill>
                <a:srgbClr val="FF0000"/>
              </a:solidFill>
            </a:endParaRPr>
          </a:p>
          <a:p>
            <a:r>
              <a:rPr lang="ja-JP" altLang="en-US" sz="2000" dirty="0"/>
              <a:t>　また、メール本文及びメールに添付された</a:t>
            </a:r>
            <a:r>
              <a:rPr lang="en-US" altLang="ja-JP" sz="2000" b="1" u="sng" dirty="0">
                <a:solidFill>
                  <a:srgbClr val="FF0000"/>
                </a:solidFill>
              </a:rPr>
              <a:t>URL</a:t>
            </a:r>
            <a:r>
              <a:rPr lang="ja-JP" altLang="en-US" sz="2000" dirty="0"/>
              <a:t>にアクセスすると申請フォーム内で入力した内容、回答した「同意項目」や「加入申込み後のお知らせ」を再度確認できます。</a:t>
            </a:r>
            <a:endParaRPr lang="en-US" altLang="ja-JP" sz="2000" dirty="0"/>
          </a:p>
        </p:txBody>
      </p:sp>
      <p:pic>
        <p:nvPicPr>
          <p:cNvPr id="7" name="図 6">
            <a:extLst>
              <a:ext uri="{FF2B5EF4-FFF2-40B4-BE49-F238E27FC236}">
                <a16:creationId xmlns:a16="http://schemas.microsoft.com/office/drawing/2014/main" id="{93EF29E7-93E3-4A9F-B2EA-EB637DEE32BE}"/>
              </a:ext>
            </a:extLst>
          </p:cNvPr>
          <p:cNvPicPr>
            <a:picLocks noChangeAspect="1"/>
          </p:cNvPicPr>
          <p:nvPr/>
        </p:nvPicPr>
        <p:blipFill>
          <a:blip r:embed="rId2"/>
          <a:stretch>
            <a:fillRect/>
          </a:stretch>
        </p:blipFill>
        <p:spPr>
          <a:xfrm>
            <a:off x="148856" y="2029670"/>
            <a:ext cx="11568223" cy="4463752"/>
          </a:xfrm>
          <a:prstGeom prst="rect">
            <a:avLst/>
          </a:prstGeom>
          <a:ln>
            <a:solidFill>
              <a:schemeClr val="tx1"/>
            </a:solidFill>
          </a:ln>
        </p:spPr>
      </p:pic>
      <p:cxnSp>
        <p:nvCxnSpPr>
          <p:cNvPr id="17" name="直線矢印コネクタ 16">
            <a:extLst>
              <a:ext uri="{FF2B5EF4-FFF2-40B4-BE49-F238E27FC236}">
                <a16:creationId xmlns:a16="http://schemas.microsoft.com/office/drawing/2014/main" id="{67AB747C-84D2-4180-BE6E-57770B609910}"/>
              </a:ext>
            </a:extLst>
          </p:cNvPr>
          <p:cNvCxnSpPr>
            <a:cxnSpLocks/>
          </p:cNvCxnSpPr>
          <p:nvPr/>
        </p:nvCxnSpPr>
        <p:spPr>
          <a:xfrm flipH="1">
            <a:off x="3774562" y="1526302"/>
            <a:ext cx="1" cy="1993075"/>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733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 y="1001"/>
            <a:ext cx="12192001" cy="523220"/>
          </a:xfrm>
          <a:prstGeom prst="rect">
            <a:avLst/>
          </a:prstGeom>
          <a:solidFill>
            <a:srgbClr val="FFFF00"/>
          </a:solidFill>
          <a:ln>
            <a:solidFill>
              <a:schemeClr val="tx1"/>
            </a:solidFill>
          </a:ln>
        </p:spPr>
        <p:txBody>
          <a:bodyPr wrap="square" rtlCol="0">
            <a:spAutoFit/>
          </a:bodyPr>
          <a:lstStyle/>
          <a:p>
            <a:r>
              <a:rPr kumimoji="1" lang="ja-JP" altLang="en-US" sz="2800" b="1" dirty="0"/>
              <a:t>➀児童クラブのオンライン加入申し込みについて</a:t>
            </a:r>
          </a:p>
        </p:txBody>
      </p:sp>
      <p:sp>
        <p:nvSpPr>
          <p:cNvPr id="9" name="タイトル 1"/>
          <p:cNvSpPr txBox="1">
            <a:spLocks/>
          </p:cNvSpPr>
          <p:nvPr/>
        </p:nvSpPr>
        <p:spPr>
          <a:xfrm>
            <a:off x="122822" y="4682873"/>
            <a:ext cx="11395881" cy="689472"/>
          </a:xfrm>
          <a:prstGeom prst="rect">
            <a:avLst/>
          </a:prstGeom>
        </p:spPr>
        <p:txBody>
          <a:bodyPr>
            <a:no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endParaRPr lang="en-US" altLang="ja-JP" sz="2000" dirty="0">
              <a:solidFill>
                <a:srgbClr val="FF0000"/>
              </a:solidFill>
            </a:endParaRPr>
          </a:p>
        </p:txBody>
      </p:sp>
      <p:sp>
        <p:nvSpPr>
          <p:cNvPr id="12" name="テキスト ボックス 11"/>
          <p:cNvSpPr txBox="1"/>
          <p:nvPr/>
        </p:nvSpPr>
        <p:spPr>
          <a:xfrm>
            <a:off x="122177" y="3146676"/>
            <a:ext cx="11933190" cy="2893100"/>
          </a:xfrm>
          <a:prstGeom prst="rect">
            <a:avLst/>
          </a:prstGeom>
          <a:noFill/>
          <a:ln>
            <a:solidFill>
              <a:schemeClr val="tx1"/>
            </a:solidFill>
          </a:ln>
        </p:spPr>
        <p:txBody>
          <a:bodyPr wrap="square" rtlCol="0">
            <a:spAutoFit/>
          </a:bodyPr>
          <a:lstStyle/>
          <a:p>
            <a:r>
              <a:rPr lang="en-US" altLang="ja-JP" sz="2200" b="1" dirty="0">
                <a:solidFill>
                  <a:srgbClr val="FF0000"/>
                </a:solidFill>
                <a:effectLst>
                  <a:outerShdw blurRad="38100" dist="38100" dir="2700000" algn="tl">
                    <a:srgbClr val="000000">
                      <a:alpha val="43137"/>
                    </a:srgbClr>
                  </a:outerShdw>
                </a:effectLst>
              </a:rPr>
              <a:t>【</a:t>
            </a:r>
            <a:r>
              <a:rPr lang="ja-JP" altLang="en-US" sz="2200" b="1" dirty="0">
                <a:solidFill>
                  <a:srgbClr val="FF0000"/>
                </a:solidFill>
                <a:effectLst>
                  <a:outerShdw blurRad="38100" dist="38100" dir="2700000" algn="tl">
                    <a:srgbClr val="000000">
                      <a:alpha val="43137"/>
                    </a:srgbClr>
                  </a:outerShdw>
                </a:effectLst>
              </a:rPr>
              <a:t>オンライン申し込みが不可能な場合</a:t>
            </a:r>
            <a:r>
              <a:rPr lang="en-US" altLang="ja-JP" sz="2200" b="1" dirty="0">
                <a:solidFill>
                  <a:srgbClr val="FF0000"/>
                </a:solidFill>
                <a:effectLst>
                  <a:outerShdw blurRad="38100" dist="38100" dir="2700000" algn="tl">
                    <a:srgbClr val="000000">
                      <a:alpha val="43137"/>
                    </a:srgbClr>
                  </a:outerShdw>
                </a:effectLst>
              </a:rPr>
              <a:t>】</a:t>
            </a:r>
            <a:endParaRPr lang="en-US" altLang="ja-JP" sz="2200" b="1" dirty="0"/>
          </a:p>
          <a:p>
            <a:r>
              <a:rPr lang="ja-JP" altLang="en-US" sz="2000" b="1" dirty="0"/>
              <a:t>・保護者の出産（出産予定日の</a:t>
            </a:r>
            <a:r>
              <a:rPr lang="en-US" altLang="ja-JP" sz="2000" b="1" dirty="0"/>
              <a:t>3</a:t>
            </a:r>
            <a:r>
              <a:rPr lang="ja-JP" altLang="en-US" sz="2000" b="1" dirty="0"/>
              <a:t>ヶ月前の月初から出産</a:t>
            </a:r>
            <a:r>
              <a:rPr lang="en-US" altLang="ja-JP" sz="2000" b="1" dirty="0"/>
              <a:t>2</a:t>
            </a:r>
            <a:r>
              <a:rPr lang="ja-JP" altLang="en-US" sz="2000" b="1" dirty="0"/>
              <a:t>ヶ月後の月末まで）</a:t>
            </a:r>
          </a:p>
          <a:p>
            <a:r>
              <a:rPr lang="ja-JP" altLang="en-US" sz="2000" b="1" dirty="0"/>
              <a:t>・保護者が親族を常時、看護・介護している。</a:t>
            </a:r>
          </a:p>
          <a:p>
            <a:r>
              <a:rPr lang="ja-JP" altLang="en-US" sz="2000" b="1" dirty="0"/>
              <a:t>・保護者が疾病もしくは負傷している。または、心身に障がいがある。</a:t>
            </a:r>
          </a:p>
          <a:p>
            <a:r>
              <a:rPr lang="ja-JP" altLang="en-US" sz="2000" b="1" dirty="0"/>
              <a:t>・保護者が震災、風水害、火災その他の災害の復旧にあたっている。</a:t>
            </a:r>
          </a:p>
          <a:p>
            <a:r>
              <a:rPr lang="ja-JP" altLang="en-US" sz="2000" b="1" dirty="0"/>
              <a:t>・保護者が</a:t>
            </a:r>
            <a:r>
              <a:rPr lang="en-US" altLang="ja-JP" sz="2000" b="1" dirty="0"/>
              <a:t>4</a:t>
            </a:r>
            <a:r>
              <a:rPr lang="ja-JP" altLang="en-US" sz="2000" b="1" dirty="0"/>
              <a:t>年制大学、短期大学、昼間</a:t>
            </a:r>
            <a:r>
              <a:rPr lang="en-US" altLang="ja-JP" sz="2000" b="1" dirty="0"/>
              <a:t>4</a:t>
            </a:r>
            <a:r>
              <a:rPr lang="ja-JP" altLang="en-US" sz="2000" b="1" dirty="0"/>
              <a:t>時間以上かつ月</a:t>
            </a:r>
            <a:r>
              <a:rPr lang="en-US" altLang="ja-JP" sz="2000" b="1" dirty="0"/>
              <a:t>15</a:t>
            </a:r>
            <a:r>
              <a:rPr lang="ja-JP" altLang="en-US" sz="2000" b="1" dirty="0"/>
              <a:t>日以上授業のある専門</a:t>
            </a:r>
            <a:endParaRPr lang="en-US" altLang="ja-JP" sz="2000" b="1" dirty="0"/>
          </a:p>
          <a:p>
            <a:r>
              <a:rPr lang="ja-JP" altLang="en-US" sz="2000" b="1" dirty="0"/>
              <a:t>　学校に通学している。</a:t>
            </a:r>
            <a:r>
              <a:rPr lang="ja-JP" altLang="en-US" sz="2000" b="1" strike="dblStrike" dirty="0"/>
              <a:t>　</a:t>
            </a:r>
            <a:endParaRPr lang="en-US" altLang="ja-JP" sz="2000" b="1" strike="dblStrike" dirty="0"/>
          </a:p>
          <a:p>
            <a:r>
              <a:rPr kumimoji="1" lang="en-US" altLang="ja-JP" sz="2000" b="1" dirty="0">
                <a:solidFill>
                  <a:srgbClr val="FF0000"/>
                </a:solidFill>
              </a:rPr>
              <a:t>※</a:t>
            </a:r>
            <a:r>
              <a:rPr kumimoji="1" lang="ja-JP" altLang="en-US" sz="2000" b="1" dirty="0">
                <a:solidFill>
                  <a:srgbClr val="FF0000"/>
                </a:solidFill>
              </a:rPr>
              <a:t>上記の理由により児童クラブへの加入申し込みを行う場合は、市役所の本庁舎２階「こども政策課」</a:t>
            </a:r>
            <a:endParaRPr kumimoji="1" lang="en-US" altLang="ja-JP" sz="2000" b="1" dirty="0">
              <a:solidFill>
                <a:srgbClr val="FF0000"/>
              </a:solidFill>
            </a:endParaRPr>
          </a:p>
          <a:p>
            <a:r>
              <a:rPr lang="ja-JP" altLang="en-US" sz="2000" b="1" dirty="0">
                <a:solidFill>
                  <a:srgbClr val="FF0000"/>
                </a:solidFill>
              </a:rPr>
              <a:t>　にて手続きしてください。</a:t>
            </a:r>
            <a:endParaRPr kumimoji="1" lang="en-US" altLang="ja-JP" sz="2000" b="1" dirty="0">
              <a:solidFill>
                <a:srgbClr val="FF0000"/>
              </a:solidFill>
            </a:endParaRPr>
          </a:p>
        </p:txBody>
      </p:sp>
      <p:sp>
        <p:nvSpPr>
          <p:cNvPr id="13" name="テキスト ボックス 12"/>
          <p:cNvSpPr txBox="1"/>
          <p:nvPr/>
        </p:nvSpPr>
        <p:spPr>
          <a:xfrm>
            <a:off x="122177" y="1049275"/>
            <a:ext cx="11933190" cy="1661993"/>
          </a:xfrm>
          <a:prstGeom prst="rect">
            <a:avLst/>
          </a:prstGeom>
          <a:noFill/>
          <a:ln>
            <a:solidFill>
              <a:schemeClr val="tx1"/>
            </a:solidFill>
          </a:ln>
        </p:spPr>
        <p:txBody>
          <a:bodyPr wrap="square" rtlCol="0">
            <a:spAutoFit/>
          </a:bodyPr>
          <a:lstStyle/>
          <a:p>
            <a:r>
              <a:rPr lang="en-US" altLang="ja-JP" sz="2200" b="1" dirty="0">
                <a:solidFill>
                  <a:srgbClr val="FF0000"/>
                </a:solidFill>
                <a:effectLst>
                  <a:outerShdw blurRad="38100" dist="38100" dir="2700000" algn="tl">
                    <a:srgbClr val="000000">
                      <a:alpha val="43137"/>
                    </a:srgbClr>
                  </a:outerShdw>
                </a:effectLst>
              </a:rPr>
              <a:t>【</a:t>
            </a:r>
            <a:r>
              <a:rPr lang="ja-JP" altLang="en-US" sz="2200" b="1" dirty="0">
                <a:solidFill>
                  <a:srgbClr val="FF0000"/>
                </a:solidFill>
                <a:effectLst>
                  <a:outerShdw blurRad="38100" dist="38100" dir="2700000" algn="tl">
                    <a:srgbClr val="000000">
                      <a:alpha val="43137"/>
                    </a:srgbClr>
                  </a:outerShdw>
                </a:effectLst>
              </a:rPr>
              <a:t>オンライン申し込みが可能な場合</a:t>
            </a:r>
            <a:r>
              <a:rPr lang="en-US" altLang="ja-JP" sz="2200" b="1" dirty="0">
                <a:solidFill>
                  <a:srgbClr val="FF0000"/>
                </a:solidFill>
                <a:effectLst>
                  <a:outerShdw blurRad="38100" dist="38100" dir="2700000" algn="tl">
                    <a:srgbClr val="000000">
                      <a:alpha val="43137"/>
                    </a:srgbClr>
                  </a:outerShdw>
                </a:effectLst>
              </a:rPr>
              <a:t>】</a:t>
            </a:r>
            <a:endParaRPr lang="en-US" altLang="ja-JP" sz="2200" b="1" dirty="0">
              <a:solidFill>
                <a:srgbClr val="FF0000"/>
              </a:solidFill>
            </a:endParaRPr>
          </a:p>
          <a:p>
            <a:r>
              <a:rPr lang="ja-JP" altLang="en-US" sz="2000" b="1" dirty="0"/>
              <a:t>★「保護者が昼間</a:t>
            </a:r>
            <a:r>
              <a:rPr lang="en-US" altLang="ja-JP" sz="2000" b="1" dirty="0"/>
              <a:t>1</a:t>
            </a:r>
            <a:r>
              <a:rPr lang="ja-JP" altLang="en-US" sz="2000" b="1" dirty="0"/>
              <a:t>日</a:t>
            </a:r>
            <a:r>
              <a:rPr lang="en-US" altLang="ja-JP" sz="2000" b="1" dirty="0"/>
              <a:t>4</a:t>
            </a:r>
            <a:r>
              <a:rPr lang="ja-JP" altLang="en-US" sz="2000" b="1" dirty="0"/>
              <a:t>時間以上かつ月</a:t>
            </a:r>
            <a:r>
              <a:rPr lang="en-US" altLang="ja-JP" sz="2000" b="1" dirty="0"/>
              <a:t>15</a:t>
            </a:r>
            <a:r>
              <a:rPr lang="ja-JP" altLang="en-US" sz="2000" b="1" dirty="0"/>
              <a:t>日以上の就労を常態としている。」ことを理由に児童クラブ</a:t>
            </a:r>
            <a:endParaRPr lang="en-US" altLang="ja-JP" sz="2000" b="1" dirty="0"/>
          </a:p>
          <a:p>
            <a:r>
              <a:rPr lang="ja-JP" altLang="en-US" sz="2000" b="1" dirty="0"/>
              <a:t>　に加入申し込みをする場合。</a:t>
            </a:r>
            <a:endParaRPr lang="en-US" altLang="ja-JP" sz="2000" b="1" dirty="0"/>
          </a:p>
          <a:p>
            <a:r>
              <a:rPr lang="en-US" altLang="ja-JP" sz="2000" b="1" dirty="0"/>
              <a:t>※</a:t>
            </a:r>
            <a:r>
              <a:rPr lang="ja-JP" altLang="en-US" sz="2000" b="1" dirty="0"/>
              <a:t>ここでの保護者とは、父、母、児童と同一住所の</a:t>
            </a:r>
            <a:r>
              <a:rPr lang="en-US" altLang="ja-JP" sz="2000" b="1" dirty="0"/>
              <a:t>65</a:t>
            </a:r>
            <a:r>
              <a:rPr lang="ja-JP" altLang="en-US" sz="2000" b="1" dirty="0"/>
              <a:t>歳未満の祖父母が該当します。</a:t>
            </a:r>
            <a:endParaRPr lang="en-US" altLang="ja-JP" sz="2000" b="1" dirty="0"/>
          </a:p>
          <a:p>
            <a:r>
              <a:rPr lang="ja-JP" altLang="en-US" sz="2000" b="1" dirty="0"/>
              <a:t>（年齢は、令和</a:t>
            </a:r>
            <a:r>
              <a:rPr lang="en-US" altLang="ja-JP" sz="2000" b="1" dirty="0"/>
              <a:t>8</a:t>
            </a:r>
            <a:r>
              <a:rPr lang="ja-JP" altLang="en-US" sz="2000" b="1" dirty="0"/>
              <a:t>年</a:t>
            </a:r>
            <a:r>
              <a:rPr lang="en-US" altLang="ja-JP" sz="2000" b="1" dirty="0"/>
              <a:t>4</a:t>
            </a:r>
            <a:r>
              <a:rPr lang="ja-JP" altLang="en-US" sz="2000" b="1" dirty="0"/>
              <a:t>月</a:t>
            </a:r>
            <a:r>
              <a:rPr lang="en-US" altLang="ja-JP" sz="2000" b="1" dirty="0"/>
              <a:t>1</a:t>
            </a:r>
            <a:r>
              <a:rPr lang="ja-JP" altLang="en-US" sz="2000" b="1" dirty="0"/>
              <a:t>日時点。</a:t>
            </a:r>
            <a:r>
              <a:rPr lang="en-US" altLang="ja-JP" sz="2000" b="1" dirty="0"/>
              <a:t>4</a:t>
            </a:r>
            <a:r>
              <a:rPr lang="ja-JP" altLang="en-US" sz="2000" b="1" dirty="0"/>
              <a:t>月</a:t>
            </a:r>
            <a:r>
              <a:rPr lang="en-US" altLang="ja-JP" sz="2000" b="1" dirty="0"/>
              <a:t>2</a:t>
            </a:r>
            <a:r>
              <a:rPr lang="ja-JP" altLang="en-US" sz="2000" b="1" dirty="0"/>
              <a:t>日以降に申込する場合は現時点）</a:t>
            </a:r>
            <a:endParaRPr lang="en-US" altLang="ja-JP" sz="2000" b="1" dirty="0"/>
          </a:p>
        </p:txBody>
      </p:sp>
    </p:spTree>
    <p:extLst>
      <p:ext uri="{BB962C8B-B14F-4D97-AF65-F5344CB8AC3E}">
        <p14:creationId xmlns:p14="http://schemas.microsoft.com/office/powerpoint/2010/main" val="1949765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0" y="-4623"/>
            <a:ext cx="12192000" cy="523220"/>
          </a:xfrm>
          <a:prstGeom prst="rect">
            <a:avLst/>
          </a:prstGeom>
          <a:solidFill>
            <a:srgbClr val="FFFF00"/>
          </a:solidFill>
          <a:ln>
            <a:solidFill>
              <a:schemeClr val="tx1"/>
            </a:solidFill>
          </a:ln>
        </p:spPr>
        <p:txBody>
          <a:bodyPr wrap="square" rtlCol="0">
            <a:spAutoFit/>
          </a:bodyPr>
          <a:lstStyle/>
          <a:p>
            <a:r>
              <a:rPr kumimoji="1" lang="ja-JP" altLang="en-US" sz="2800" b="1" dirty="0"/>
              <a:t>②オンライン申請を行う前に必要な添付書類を準備してください。</a:t>
            </a:r>
          </a:p>
        </p:txBody>
      </p:sp>
      <p:sp>
        <p:nvSpPr>
          <p:cNvPr id="7" name="テキスト ボックス 6"/>
          <p:cNvSpPr txBox="1"/>
          <p:nvPr/>
        </p:nvSpPr>
        <p:spPr>
          <a:xfrm>
            <a:off x="122827" y="670940"/>
            <a:ext cx="11890982" cy="3600986"/>
          </a:xfrm>
          <a:prstGeom prst="rect">
            <a:avLst/>
          </a:prstGeom>
          <a:noFill/>
          <a:ln>
            <a:solidFill>
              <a:schemeClr val="tx1"/>
            </a:solidFill>
          </a:ln>
        </p:spPr>
        <p:txBody>
          <a:bodyPr wrap="square" rtlCol="0">
            <a:spAutoFit/>
          </a:bodyPr>
          <a:lstStyle/>
          <a:p>
            <a:r>
              <a:rPr lang="en-US" altLang="ja-JP" sz="2000" b="1" dirty="0">
                <a:solidFill>
                  <a:srgbClr val="FF0000"/>
                </a:solidFill>
              </a:rPr>
              <a:t>【</a:t>
            </a:r>
            <a:r>
              <a:rPr lang="ja-JP" altLang="en-US" sz="2000" b="1" dirty="0">
                <a:solidFill>
                  <a:srgbClr val="FF0000"/>
                </a:solidFill>
              </a:rPr>
              <a:t>必須書類</a:t>
            </a:r>
            <a:r>
              <a:rPr lang="en-US" altLang="ja-JP" sz="2000" b="1" dirty="0">
                <a:solidFill>
                  <a:srgbClr val="FF0000"/>
                </a:solidFill>
              </a:rPr>
              <a:t>】</a:t>
            </a:r>
          </a:p>
          <a:p>
            <a:r>
              <a:rPr kumimoji="1" lang="ja-JP" altLang="en-US" sz="2000" b="1" dirty="0"/>
              <a:t>〇</a:t>
            </a:r>
            <a:r>
              <a:rPr lang="ja-JP" altLang="en-US" sz="2000" b="1" dirty="0"/>
              <a:t>就労</a:t>
            </a:r>
            <a:r>
              <a:rPr kumimoji="1" lang="ja-JP" altLang="en-US" sz="2000" b="1" dirty="0"/>
              <a:t>証明書</a:t>
            </a:r>
            <a:endParaRPr kumimoji="1" lang="en-US" altLang="ja-JP" sz="2000" b="1" dirty="0"/>
          </a:p>
          <a:p>
            <a:r>
              <a:rPr lang="ja-JP" altLang="en-US" sz="2000" dirty="0"/>
              <a:t>　この</a:t>
            </a:r>
            <a:r>
              <a:rPr kumimoji="1" lang="ja-JP" altLang="en-US" sz="2000" dirty="0"/>
              <a:t>申請では、以下に該当する方、全員の「</a:t>
            </a:r>
            <a:r>
              <a:rPr lang="ja-JP" altLang="en-US" sz="2000" dirty="0"/>
              <a:t>就労</a:t>
            </a:r>
            <a:r>
              <a:rPr kumimoji="1" lang="ja-JP" altLang="en-US" sz="2000" dirty="0"/>
              <a:t>証明書」が必要です。</a:t>
            </a:r>
            <a:endParaRPr kumimoji="1" lang="en-US" altLang="ja-JP" sz="2000" dirty="0"/>
          </a:p>
          <a:p>
            <a:r>
              <a:rPr lang="ja-JP" altLang="en-US" sz="2000" dirty="0"/>
              <a:t>　・</a:t>
            </a:r>
            <a:r>
              <a:rPr kumimoji="1" lang="ja-JP" altLang="en-US" sz="2000" dirty="0"/>
              <a:t>父親及び母親</a:t>
            </a:r>
            <a:endParaRPr kumimoji="1" lang="en-US" altLang="ja-JP" sz="2000" dirty="0"/>
          </a:p>
          <a:p>
            <a:r>
              <a:rPr lang="ja-JP" altLang="en-US" sz="2000" dirty="0"/>
              <a:t>　・</a:t>
            </a:r>
            <a:r>
              <a:rPr kumimoji="1" lang="ja-JP" altLang="en-US" sz="2000" dirty="0"/>
              <a:t>児童と同一住所の</a:t>
            </a:r>
            <a:r>
              <a:rPr kumimoji="1" lang="en-US" altLang="ja-JP" sz="2000" dirty="0"/>
              <a:t>65</a:t>
            </a:r>
            <a:r>
              <a:rPr kumimoji="1" lang="ja-JP" altLang="en-US" sz="2000" dirty="0"/>
              <a:t>歳未満の祖父母</a:t>
            </a:r>
            <a:endParaRPr lang="en-US" altLang="ja-JP" sz="2000" dirty="0"/>
          </a:p>
          <a:p>
            <a:endParaRPr lang="en-US" altLang="ja-JP" sz="2000" dirty="0"/>
          </a:p>
          <a:p>
            <a:r>
              <a:rPr lang="en-US" altLang="ja-JP" b="1" dirty="0"/>
              <a:t>※</a:t>
            </a:r>
            <a:r>
              <a:rPr lang="ja-JP" altLang="en-US" b="1" dirty="0"/>
              <a:t>申請手続を始める前に「就労証明書」をすべてご用意ください。</a:t>
            </a:r>
            <a:endParaRPr lang="en-US" altLang="ja-JP" b="1" dirty="0"/>
          </a:p>
          <a:p>
            <a:r>
              <a:rPr lang="en-US" altLang="ja-JP" b="1" dirty="0"/>
              <a:t>※</a:t>
            </a:r>
            <a:r>
              <a:rPr lang="ja-JP" altLang="en-US" b="1" dirty="0"/>
              <a:t>就労証明書は、勤務している会社ごとに必要です。</a:t>
            </a:r>
            <a:endParaRPr lang="en-US" altLang="ja-JP" b="1" dirty="0"/>
          </a:p>
          <a:p>
            <a:r>
              <a:rPr lang="ja-JP" altLang="en-US" b="1" dirty="0"/>
              <a:t>　</a:t>
            </a:r>
            <a:r>
              <a:rPr lang="ja-JP" altLang="en-US" dirty="0"/>
              <a:t>（例）</a:t>
            </a:r>
            <a:r>
              <a:rPr lang="en-US" altLang="ja-JP" dirty="0"/>
              <a:t>2</a:t>
            </a:r>
            <a:r>
              <a:rPr lang="ja-JP" altLang="en-US" dirty="0"/>
              <a:t>社に就労している場合は、就労証明書は</a:t>
            </a:r>
            <a:r>
              <a:rPr lang="en-US" altLang="ja-JP" dirty="0"/>
              <a:t>2</a:t>
            </a:r>
            <a:r>
              <a:rPr lang="ja-JP" altLang="en-US" dirty="0"/>
              <a:t>枚必要です。</a:t>
            </a:r>
            <a:endParaRPr lang="en-US" altLang="ja-JP" dirty="0"/>
          </a:p>
          <a:p>
            <a:r>
              <a:rPr lang="en-US" altLang="ja-JP" b="1" dirty="0"/>
              <a:t>※</a:t>
            </a:r>
            <a:r>
              <a:rPr lang="ja-JP" altLang="en-US" b="1" dirty="0"/>
              <a:t>就労証明書は</a:t>
            </a:r>
            <a:r>
              <a:rPr lang="ja-JP" altLang="en-US" b="1" dirty="0">
                <a:solidFill>
                  <a:srgbClr val="FF0000"/>
                </a:solidFill>
              </a:rPr>
              <a:t>２種類</a:t>
            </a:r>
            <a:r>
              <a:rPr lang="ja-JP" altLang="en-US" b="1" dirty="0"/>
              <a:t>あります。（令和</a:t>
            </a:r>
            <a:r>
              <a:rPr lang="en-US" altLang="ja-JP" b="1" dirty="0"/>
              <a:t>7</a:t>
            </a:r>
            <a:r>
              <a:rPr lang="ja-JP" altLang="en-US" b="1" dirty="0"/>
              <a:t>年度にありました「社会保険加入確認書」は健康保険証がマイナンバーと一体化したことに合わせ、廃止いたしました。）</a:t>
            </a:r>
            <a:endParaRPr lang="en-US" altLang="ja-JP" b="1" dirty="0"/>
          </a:p>
          <a:p>
            <a:r>
              <a:rPr lang="ja-JP" altLang="en-US" b="1" dirty="0"/>
              <a:t>　次ページ以降をご覧いただき、ご自身の就労状況に適した様式をご利用ください。</a:t>
            </a:r>
            <a:endParaRPr lang="en-US" altLang="ja-JP" b="1" dirty="0"/>
          </a:p>
        </p:txBody>
      </p:sp>
      <p:sp>
        <p:nvSpPr>
          <p:cNvPr id="14" name="テキスト ボックス 13"/>
          <p:cNvSpPr txBox="1"/>
          <p:nvPr/>
        </p:nvSpPr>
        <p:spPr>
          <a:xfrm>
            <a:off x="122827" y="4455046"/>
            <a:ext cx="11890982" cy="2246769"/>
          </a:xfrm>
          <a:prstGeom prst="rect">
            <a:avLst/>
          </a:prstGeom>
          <a:noFill/>
          <a:ln>
            <a:solidFill>
              <a:schemeClr val="tx1"/>
            </a:solidFill>
          </a:ln>
        </p:spPr>
        <p:txBody>
          <a:bodyPr wrap="square" rtlCol="0">
            <a:spAutoFit/>
          </a:bodyPr>
          <a:lstStyle/>
          <a:p>
            <a:r>
              <a:rPr lang="en-US" altLang="ja-JP" sz="2000" b="1" dirty="0">
                <a:solidFill>
                  <a:srgbClr val="FF0000"/>
                </a:solidFill>
              </a:rPr>
              <a:t>【</a:t>
            </a:r>
            <a:r>
              <a:rPr lang="ja-JP" altLang="en-US" sz="2000" b="1" dirty="0">
                <a:solidFill>
                  <a:srgbClr val="FF0000"/>
                </a:solidFill>
              </a:rPr>
              <a:t>該当する方のみ必要な書類</a:t>
            </a:r>
            <a:r>
              <a:rPr lang="en-US" altLang="ja-JP" sz="2000" b="1" dirty="0">
                <a:solidFill>
                  <a:srgbClr val="FF0000"/>
                </a:solidFill>
              </a:rPr>
              <a:t>】</a:t>
            </a:r>
          </a:p>
          <a:p>
            <a:r>
              <a:rPr lang="ja-JP" altLang="en-US" sz="2000" b="1" dirty="0"/>
              <a:t>〇障がい者手帳</a:t>
            </a:r>
            <a:endParaRPr lang="en-US" altLang="ja-JP" sz="2000" b="1" dirty="0"/>
          </a:p>
          <a:p>
            <a:r>
              <a:rPr kumimoji="1" lang="ja-JP" altLang="en-US" sz="2000" dirty="0"/>
              <a:t>　</a:t>
            </a:r>
            <a:r>
              <a:rPr lang="ja-JP" altLang="en-US" sz="2000" dirty="0"/>
              <a:t>児童クラブへの加入を希望する児童が「障がい者手帳」をお持ちの場合は、ご用意ください。</a:t>
            </a:r>
            <a:endParaRPr lang="en-US" altLang="ja-JP" sz="2000" dirty="0"/>
          </a:p>
          <a:p>
            <a:r>
              <a:rPr lang="ja-JP" altLang="en-US" sz="2000" b="1" dirty="0"/>
              <a:t>〇養育している別居の子を扶養していることが証明できる書類、学生証の写真等</a:t>
            </a:r>
            <a:endParaRPr lang="en-US" altLang="ja-JP" sz="2000" b="1" dirty="0"/>
          </a:p>
          <a:p>
            <a:r>
              <a:rPr lang="ja-JP" altLang="en-US" sz="2000" dirty="0"/>
              <a:t>　多子世帯の減免を申請する場合で、別居の養育している子がいる場合は、ご用意ください。</a:t>
            </a:r>
            <a:endParaRPr lang="en-US" altLang="ja-JP" sz="2000" dirty="0"/>
          </a:p>
          <a:p>
            <a:r>
              <a:rPr lang="ja-JP" altLang="en-US" sz="2000" dirty="0"/>
              <a:t>　</a:t>
            </a:r>
            <a:r>
              <a:rPr lang="en-US" altLang="ja-JP" sz="2000" dirty="0"/>
              <a:t>※</a:t>
            </a:r>
            <a:r>
              <a:rPr lang="ja-JP" altLang="en-US" sz="2000" dirty="0"/>
              <a:t>学生証は別居の養育している子が学生の場合、必要です。（学校名、在学していることが分かる</a:t>
            </a:r>
            <a:endParaRPr lang="en-US" altLang="ja-JP" sz="2000" dirty="0"/>
          </a:p>
          <a:p>
            <a:r>
              <a:rPr lang="ja-JP" altLang="en-US" sz="2000" dirty="0"/>
              <a:t>　　ページ）</a:t>
            </a:r>
            <a:endParaRPr lang="en-US" altLang="ja-JP" sz="2000" dirty="0"/>
          </a:p>
        </p:txBody>
      </p:sp>
    </p:spTree>
    <p:extLst>
      <p:ext uri="{BB962C8B-B14F-4D97-AF65-F5344CB8AC3E}">
        <p14:creationId xmlns:p14="http://schemas.microsoft.com/office/powerpoint/2010/main" val="1076332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FD25164-85FE-401F-9505-9BDCC63E40A1}"/>
              </a:ext>
            </a:extLst>
          </p:cNvPr>
          <p:cNvSpPr txBox="1"/>
          <p:nvPr/>
        </p:nvSpPr>
        <p:spPr>
          <a:xfrm>
            <a:off x="-2075" y="-4623"/>
            <a:ext cx="12180007" cy="523220"/>
          </a:xfrm>
          <a:prstGeom prst="rect">
            <a:avLst/>
          </a:prstGeom>
          <a:solidFill>
            <a:srgbClr val="FFFF00"/>
          </a:solidFill>
          <a:ln>
            <a:solidFill>
              <a:schemeClr val="tx1"/>
            </a:solidFill>
          </a:ln>
        </p:spPr>
        <p:txBody>
          <a:bodyPr wrap="square" rtlCol="0">
            <a:spAutoFit/>
          </a:bodyPr>
          <a:lstStyle/>
          <a:p>
            <a:r>
              <a:rPr lang="ja-JP" altLang="en-US" sz="2800" b="1" dirty="0"/>
              <a:t>③</a:t>
            </a:r>
            <a:r>
              <a:rPr lang="en-US" altLang="ja-JP" sz="2800" b="1" dirty="0"/>
              <a:t>-1</a:t>
            </a:r>
            <a:r>
              <a:rPr lang="ja-JP" altLang="en-US" sz="2800" b="1" dirty="0"/>
              <a:t>就労証明書の様式について</a:t>
            </a:r>
            <a:endParaRPr kumimoji="1" lang="ja-JP" altLang="en-US" sz="2800" b="1" dirty="0"/>
          </a:p>
        </p:txBody>
      </p:sp>
      <p:sp>
        <p:nvSpPr>
          <p:cNvPr id="4" name="テキスト ボックス 3">
            <a:extLst>
              <a:ext uri="{FF2B5EF4-FFF2-40B4-BE49-F238E27FC236}">
                <a16:creationId xmlns:a16="http://schemas.microsoft.com/office/drawing/2014/main" id="{369E2154-68C0-4AB6-8F64-25B19076230B}"/>
              </a:ext>
            </a:extLst>
          </p:cNvPr>
          <p:cNvSpPr txBox="1"/>
          <p:nvPr/>
        </p:nvSpPr>
        <p:spPr>
          <a:xfrm>
            <a:off x="4561768" y="777321"/>
            <a:ext cx="7292358" cy="5601533"/>
          </a:xfrm>
          <a:prstGeom prst="rect">
            <a:avLst/>
          </a:prstGeom>
          <a:noFill/>
        </p:spPr>
        <p:txBody>
          <a:bodyPr wrap="square" rtlCol="0">
            <a:spAutoFit/>
          </a:bodyPr>
          <a:lstStyle/>
          <a:p>
            <a:r>
              <a:rPr kumimoji="1" lang="en-US" altLang="ja-JP" sz="2400" b="1" dirty="0"/>
              <a:t>【</a:t>
            </a:r>
            <a:r>
              <a:rPr kumimoji="1" lang="ja-JP" altLang="en-US" sz="2400" b="1" dirty="0"/>
              <a:t>ア　添付書類</a:t>
            </a:r>
            <a:r>
              <a:rPr kumimoji="1" lang="en-US" altLang="ja-JP" sz="2400" b="1" dirty="0"/>
              <a:t>】</a:t>
            </a:r>
          </a:p>
          <a:p>
            <a:r>
              <a:rPr lang="ja-JP" altLang="en-US" sz="2400" b="1" dirty="0">
                <a:solidFill>
                  <a:srgbClr val="FF0000"/>
                </a:solidFill>
              </a:rPr>
              <a:t>　就労（内定）証明書</a:t>
            </a:r>
            <a:endParaRPr kumimoji="1" lang="en-US" altLang="ja-JP" sz="2400" b="1" dirty="0">
              <a:solidFill>
                <a:srgbClr val="FF0000"/>
              </a:solidFill>
            </a:endParaRPr>
          </a:p>
          <a:p>
            <a:endParaRPr kumimoji="1" lang="en-US" altLang="ja-JP" sz="2400" dirty="0"/>
          </a:p>
          <a:p>
            <a:r>
              <a:rPr lang="ja-JP" altLang="en-US" sz="2200" dirty="0"/>
              <a:t>・</a:t>
            </a:r>
            <a:r>
              <a:rPr lang="ja-JP" altLang="en-US" sz="2200" dirty="0">
                <a:solidFill>
                  <a:srgbClr val="FF0000"/>
                </a:solidFill>
              </a:rPr>
              <a:t>勤務先で証明（提出日から遡って２か月以内の証明</a:t>
            </a:r>
            <a:endParaRPr lang="en-US" altLang="ja-JP" sz="2200" dirty="0">
              <a:solidFill>
                <a:srgbClr val="FF0000"/>
              </a:solidFill>
            </a:endParaRPr>
          </a:p>
          <a:p>
            <a:r>
              <a:rPr lang="ja-JP" altLang="en-US" sz="2200" dirty="0">
                <a:solidFill>
                  <a:srgbClr val="FF0000"/>
                </a:solidFill>
              </a:rPr>
              <a:t>　日）を受ける必要があります。勤務先に様式を提出し、</a:t>
            </a:r>
            <a:endParaRPr lang="en-US" altLang="ja-JP" sz="2200" dirty="0">
              <a:solidFill>
                <a:srgbClr val="FF0000"/>
              </a:solidFill>
            </a:endParaRPr>
          </a:p>
          <a:p>
            <a:r>
              <a:rPr lang="ja-JP" altLang="en-US" sz="2200" dirty="0">
                <a:solidFill>
                  <a:srgbClr val="FF0000"/>
                </a:solidFill>
              </a:rPr>
              <a:t>　証明を受けてください。</a:t>
            </a:r>
            <a:endParaRPr lang="en-US" altLang="ja-JP" sz="2200" dirty="0">
              <a:solidFill>
                <a:srgbClr val="FF0000"/>
              </a:solidFill>
            </a:endParaRPr>
          </a:p>
          <a:p>
            <a:endParaRPr lang="en-US" altLang="ja-JP" sz="2200" dirty="0"/>
          </a:p>
          <a:p>
            <a:r>
              <a:rPr lang="ja-JP" altLang="en-US" sz="2200" dirty="0"/>
              <a:t>・証明書の内容については、市から勤務先にお尋ねする</a:t>
            </a:r>
            <a:endParaRPr lang="en-US" altLang="ja-JP" sz="2200" dirty="0"/>
          </a:p>
          <a:p>
            <a:r>
              <a:rPr lang="ja-JP" altLang="en-US" sz="2200" dirty="0"/>
              <a:t>　場合があります。必ず担当者の記載もお願いします。</a:t>
            </a:r>
            <a:endParaRPr lang="en-US" altLang="ja-JP" sz="2200" dirty="0"/>
          </a:p>
          <a:p>
            <a:endParaRPr lang="en-US" altLang="ja-JP" sz="2200" dirty="0"/>
          </a:p>
          <a:p>
            <a:r>
              <a:rPr lang="ja-JP" altLang="en-US" sz="2200" dirty="0"/>
              <a:t>・休日出勤がある場合は備考欄に記載してください。</a:t>
            </a:r>
            <a:endParaRPr lang="en-US" altLang="ja-JP" sz="2200" dirty="0"/>
          </a:p>
          <a:p>
            <a:endParaRPr lang="en-US" altLang="ja-JP" sz="2200" dirty="0"/>
          </a:p>
          <a:p>
            <a:r>
              <a:rPr lang="ja-JP" altLang="en-US" sz="2200" dirty="0"/>
              <a:t>・変則就労の場合は、就労曜日のチェック欄がありませ</a:t>
            </a:r>
            <a:endParaRPr lang="en-US" altLang="ja-JP" sz="2200" dirty="0"/>
          </a:p>
          <a:p>
            <a:r>
              <a:rPr lang="ja-JP" altLang="en-US" sz="2200" dirty="0"/>
              <a:t>　んので、固定休みがある場合は備考欄に記載してく</a:t>
            </a:r>
            <a:r>
              <a:rPr lang="ja-JP" altLang="en-US" sz="2200" dirty="0" err="1"/>
              <a:t>だ</a:t>
            </a:r>
            <a:endParaRPr lang="en-US" altLang="ja-JP" sz="2200" dirty="0"/>
          </a:p>
          <a:p>
            <a:r>
              <a:rPr lang="ja-JP" altLang="en-US" sz="2200" dirty="0"/>
              <a:t>　さい。</a:t>
            </a:r>
          </a:p>
          <a:p>
            <a:endParaRPr kumimoji="1" lang="en-US" altLang="ja-JP" sz="2200" dirty="0"/>
          </a:p>
        </p:txBody>
      </p:sp>
      <p:graphicFrame>
        <p:nvGraphicFramePr>
          <p:cNvPr id="2" name="オブジェクト 1"/>
          <p:cNvGraphicFramePr>
            <a:graphicFrameLocks noChangeAspect="1"/>
          </p:cNvGraphicFramePr>
          <p:nvPr>
            <p:extLst>
              <p:ext uri="{D42A27DB-BD31-4B8C-83A1-F6EECF244321}">
                <p14:modId xmlns:p14="http://schemas.microsoft.com/office/powerpoint/2010/main" val="816845652"/>
              </p:ext>
            </p:extLst>
          </p:nvPr>
        </p:nvGraphicFramePr>
        <p:xfrm>
          <a:off x="579541" y="777321"/>
          <a:ext cx="4096113" cy="5795656"/>
        </p:xfrm>
        <a:graphic>
          <a:graphicData uri="http://schemas.openxmlformats.org/presentationml/2006/ole">
            <mc:AlternateContent xmlns:mc="http://schemas.openxmlformats.org/markup-compatibility/2006">
              <mc:Choice xmlns:v="urn:schemas-microsoft-com:vml" Requires="v">
                <p:oleObj name="Acrobat Document" r:id="rId2" imgW="4533723" imgH="6415677" progId="AcroExch.Document.DC">
                  <p:embed/>
                </p:oleObj>
              </mc:Choice>
              <mc:Fallback>
                <p:oleObj name="Acrobat Document" r:id="rId2" imgW="4533723" imgH="6415677" progId="AcroExch.Document.DC">
                  <p:embed/>
                  <p:pic>
                    <p:nvPicPr>
                      <p:cNvPr id="0" name=""/>
                      <p:cNvPicPr/>
                      <p:nvPr/>
                    </p:nvPicPr>
                    <p:blipFill>
                      <a:blip r:embed="rId3"/>
                      <a:stretch>
                        <a:fillRect/>
                      </a:stretch>
                    </p:blipFill>
                    <p:spPr>
                      <a:xfrm>
                        <a:off x="579541" y="777321"/>
                        <a:ext cx="4096113" cy="5795656"/>
                      </a:xfrm>
                      <a:prstGeom prst="rect">
                        <a:avLst/>
                      </a:prstGeom>
                    </p:spPr>
                  </p:pic>
                </p:oleObj>
              </mc:Fallback>
            </mc:AlternateContent>
          </a:graphicData>
        </a:graphic>
      </p:graphicFrame>
    </p:spTree>
    <p:extLst>
      <p:ext uri="{BB962C8B-B14F-4D97-AF65-F5344CB8AC3E}">
        <p14:creationId xmlns:p14="http://schemas.microsoft.com/office/powerpoint/2010/main" val="311350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オブジェクト 2"/>
          <p:cNvGraphicFramePr>
            <a:graphicFrameLocks noChangeAspect="1"/>
          </p:cNvGraphicFramePr>
          <p:nvPr>
            <p:extLst>
              <p:ext uri="{D42A27DB-BD31-4B8C-83A1-F6EECF244321}">
                <p14:modId xmlns:p14="http://schemas.microsoft.com/office/powerpoint/2010/main" val="4213718762"/>
              </p:ext>
            </p:extLst>
          </p:nvPr>
        </p:nvGraphicFramePr>
        <p:xfrm>
          <a:off x="635492" y="838079"/>
          <a:ext cx="3898807" cy="5516485"/>
        </p:xfrm>
        <a:graphic>
          <a:graphicData uri="http://schemas.openxmlformats.org/presentationml/2006/ole">
            <mc:AlternateContent xmlns:mc="http://schemas.openxmlformats.org/markup-compatibility/2006">
              <mc:Choice xmlns:v="urn:schemas-microsoft-com:vml" Requires="v">
                <p:oleObj name="Acrobat Document" r:id="rId2" imgW="4533723" imgH="6415677" progId="AcroExch.Document.DC">
                  <p:embed/>
                </p:oleObj>
              </mc:Choice>
              <mc:Fallback>
                <p:oleObj name="Acrobat Document" r:id="rId2" imgW="4533723" imgH="6415677" progId="AcroExch.Document.DC">
                  <p:embed/>
                  <p:pic>
                    <p:nvPicPr>
                      <p:cNvPr id="0" name=""/>
                      <p:cNvPicPr/>
                      <p:nvPr/>
                    </p:nvPicPr>
                    <p:blipFill>
                      <a:blip r:embed="rId3"/>
                      <a:stretch>
                        <a:fillRect/>
                      </a:stretch>
                    </p:blipFill>
                    <p:spPr>
                      <a:xfrm>
                        <a:off x="635492" y="838079"/>
                        <a:ext cx="3898807" cy="5516485"/>
                      </a:xfrm>
                      <a:prstGeom prst="rect">
                        <a:avLst/>
                      </a:prstGeom>
                    </p:spPr>
                  </p:pic>
                </p:oleObj>
              </mc:Fallback>
            </mc:AlternateContent>
          </a:graphicData>
        </a:graphic>
      </p:graphicFrame>
      <p:sp>
        <p:nvSpPr>
          <p:cNvPr id="5" name="テキスト ボックス 4">
            <a:extLst>
              <a:ext uri="{FF2B5EF4-FFF2-40B4-BE49-F238E27FC236}">
                <a16:creationId xmlns:a16="http://schemas.microsoft.com/office/drawing/2014/main" id="{7FD25164-85FE-401F-9505-9BDCC63E40A1}"/>
              </a:ext>
            </a:extLst>
          </p:cNvPr>
          <p:cNvSpPr txBox="1"/>
          <p:nvPr/>
        </p:nvSpPr>
        <p:spPr>
          <a:xfrm>
            <a:off x="-2075" y="-4623"/>
            <a:ext cx="12180007" cy="523220"/>
          </a:xfrm>
          <a:prstGeom prst="rect">
            <a:avLst/>
          </a:prstGeom>
          <a:solidFill>
            <a:srgbClr val="FFFF00"/>
          </a:solidFill>
          <a:ln>
            <a:solidFill>
              <a:schemeClr val="tx1"/>
            </a:solidFill>
          </a:ln>
        </p:spPr>
        <p:txBody>
          <a:bodyPr wrap="square" rtlCol="0">
            <a:spAutoFit/>
          </a:bodyPr>
          <a:lstStyle/>
          <a:p>
            <a:r>
              <a:rPr lang="ja-JP" altLang="en-US" sz="2800" b="1" dirty="0"/>
              <a:t>③</a:t>
            </a:r>
            <a:r>
              <a:rPr lang="en-US" altLang="ja-JP" sz="2800" b="1" dirty="0"/>
              <a:t>-2</a:t>
            </a:r>
            <a:r>
              <a:rPr lang="ja-JP" altLang="en-US" sz="2800" b="1" dirty="0"/>
              <a:t>就労証明書の様式について</a:t>
            </a:r>
            <a:endParaRPr kumimoji="1" lang="ja-JP" altLang="en-US" sz="2800" b="1" dirty="0"/>
          </a:p>
        </p:txBody>
      </p:sp>
      <p:sp>
        <p:nvSpPr>
          <p:cNvPr id="4" name="テキスト ボックス 3">
            <a:extLst>
              <a:ext uri="{FF2B5EF4-FFF2-40B4-BE49-F238E27FC236}">
                <a16:creationId xmlns:a16="http://schemas.microsoft.com/office/drawing/2014/main" id="{369E2154-68C0-4AB6-8F64-25B19076230B}"/>
              </a:ext>
            </a:extLst>
          </p:cNvPr>
          <p:cNvSpPr txBox="1"/>
          <p:nvPr/>
        </p:nvSpPr>
        <p:spPr>
          <a:xfrm>
            <a:off x="4826000" y="738644"/>
            <a:ext cx="7059832" cy="461665"/>
          </a:xfrm>
          <a:prstGeom prst="rect">
            <a:avLst/>
          </a:prstGeom>
          <a:noFill/>
        </p:spPr>
        <p:txBody>
          <a:bodyPr wrap="square" rtlCol="0">
            <a:spAutoFit/>
          </a:bodyPr>
          <a:lstStyle/>
          <a:p>
            <a:endParaRPr lang="en-US" altLang="ja-JP" sz="2400" dirty="0"/>
          </a:p>
        </p:txBody>
      </p:sp>
      <p:sp>
        <p:nvSpPr>
          <p:cNvPr id="7" name="テキスト ボックス 6">
            <a:extLst>
              <a:ext uri="{FF2B5EF4-FFF2-40B4-BE49-F238E27FC236}">
                <a16:creationId xmlns:a16="http://schemas.microsoft.com/office/drawing/2014/main" id="{71B67CCF-7EF7-487E-9866-69BE53A783DD}"/>
              </a:ext>
            </a:extLst>
          </p:cNvPr>
          <p:cNvSpPr txBox="1"/>
          <p:nvPr/>
        </p:nvSpPr>
        <p:spPr>
          <a:xfrm>
            <a:off x="5049078" y="838079"/>
            <a:ext cx="6940942" cy="5632311"/>
          </a:xfrm>
          <a:prstGeom prst="rect">
            <a:avLst/>
          </a:prstGeom>
          <a:noFill/>
        </p:spPr>
        <p:txBody>
          <a:bodyPr wrap="square" rtlCol="0">
            <a:spAutoFit/>
          </a:bodyPr>
          <a:lstStyle/>
          <a:p>
            <a:r>
              <a:rPr kumimoji="1" lang="en-US" altLang="ja-JP" sz="2400" b="1" dirty="0"/>
              <a:t>【</a:t>
            </a:r>
            <a:r>
              <a:rPr lang="ja-JP" altLang="en-US" sz="2400" b="1" dirty="0"/>
              <a:t>イ</a:t>
            </a:r>
            <a:r>
              <a:rPr kumimoji="1" lang="ja-JP" altLang="en-US" sz="2400" b="1" dirty="0"/>
              <a:t>　添付書類</a:t>
            </a:r>
            <a:r>
              <a:rPr kumimoji="1" lang="en-US" altLang="ja-JP" sz="2400" b="1" dirty="0"/>
              <a:t>】</a:t>
            </a:r>
          </a:p>
          <a:p>
            <a:r>
              <a:rPr lang="ja-JP" altLang="en-US" sz="2400" b="1" dirty="0">
                <a:solidFill>
                  <a:srgbClr val="FF0000"/>
                </a:solidFill>
              </a:rPr>
              <a:t>　勤務（就労）状況</a:t>
            </a:r>
            <a:r>
              <a:rPr kumimoji="1" lang="ja-JP" altLang="en-US" sz="2400" b="1" dirty="0">
                <a:solidFill>
                  <a:srgbClr val="FF0000"/>
                </a:solidFill>
              </a:rPr>
              <a:t>証明（申立）書</a:t>
            </a:r>
            <a:endParaRPr kumimoji="1" lang="en-US" altLang="ja-JP" sz="2400" b="1" dirty="0">
              <a:solidFill>
                <a:srgbClr val="FF0000"/>
              </a:solidFill>
            </a:endParaRPr>
          </a:p>
          <a:p>
            <a:endParaRPr kumimoji="1" lang="en-US" altLang="ja-JP" sz="2400" dirty="0"/>
          </a:p>
          <a:p>
            <a:r>
              <a:rPr kumimoji="1" lang="ja-JP" altLang="en-US" sz="2400" dirty="0"/>
              <a:t>・自営業又は専従者、内職の方は、この就労証明　</a:t>
            </a:r>
            <a:endParaRPr kumimoji="1" lang="en-US" altLang="ja-JP" sz="2400" dirty="0"/>
          </a:p>
          <a:p>
            <a:r>
              <a:rPr lang="ja-JP" altLang="en-US" sz="2400" dirty="0"/>
              <a:t>　</a:t>
            </a:r>
            <a:r>
              <a:rPr kumimoji="1" lang="ja-JP" altLang="en-US" sz="2400" dirty="0"/>
              <a:t>書を利用してください。</a:t>
            </a:r>
            <a:endParaRPr kumimoji="1" lang="en-US" altLang="ja-JP" sz="2400" dirty="0"/>
          </a:p>
          <a:p>
            <a:endParaRPr lang="en-US" altLang="ja-JP" sz="2400" dirty="0"/>
          </a:p>
          <a:p>
            <a:r>
              <a:rPr lang="ja-JP" altLang="en-US" sz="2400" dirty="0"/>
              <a:t>・すべて自己申告でご記入ください。</a:t>
            </a:r>
            <a:endParaRPr kumimoji="1" lang="en-US" altLang="ja-JP" sz="2400" dirty="0"/>
          </a:p>
          <a:p>
            <a:endParaRPr kumimoji="1" lang="en-US" altLang="ja-JP" sz="2400" dirty="0"/>
          </a:p>
          <a:p>
            <a:r>
              <a:rPr kumimoji="1" lang="ja-JP" altLang="en-US" sz="2400" dirty="0"/>
              <a:t>・事業所名、就労者名が記載された書類（写し</a:t>
            </a:r>
            <a:endParaRPr kumimoji="1" lang="en-US" altLang="ja-JP" sz="2400" dirty="0"/>
          </a:p>
          <a:p>
            <a:r>
              <a:rPr lang="ja-JP" altLang="en-US" sz="2400" dirty="0"/>
              <a:t>　</a:t>
            </a:r>
            <a:r>
              <a:rPr kumimoji="1" lang="ja-JP" altLang="en-US" sz="2400" dirty="0"/>
              <a:t>可）の提出が必要です。</a:t>
            </a:r>
            <a:endParaRPr lang="en-US" altLang="ja-JP" sz="2400" dirty="0"/>
          </a:p>
          <a:p>
            <a:endParaRPr kumimoji="1" lang="en-US" altLang="ja-JP" sz="2400" dirty="0"/>
          </a:p>
          <a:p>
            <a:r>
              <a:rPr kumimoji="1" lang="ja-JP" altLang="en-US" sz="2400" dirty="0"/>
              <a:t>・内職の方は、内職を依頼されていることが分か　　</a:t>
            </a:r>
            <a:endParaRPr kumimoji="1" lang="en-US" altLang="ja-JP" sz="2400" dirty="0"/>
          </a:p>
          <a:p>
            <a:r>
              <a:rPr lang="ja-JP" altLang="en-US" sz="2400" dirty="0"/>
              <a:t>　</a:t>
            </a:r>
            <a:r>
              <a:rPr kumimoji="1" lang="ja-JP" altLang="en-US" sz="2400" dirty="0"/>
              <a:t>る書類（雇用契約書や給与明細のコピーなど）　</a:t>
            </a:r>
            <a:endParaRPr kumimoji="1" lang="en-US" altLang="ja-JP" sz="2400" dirty="0"/>
          </a:p>
          <a:p>
            <a:r>
              <a:rPr lang="ja-JP" altLang="en-US" sz="2400" dirty="0"/>
              <a:t>　</a:t>
            </a:r>
            <a:r>
              <a:rPr kumimoji="1" lang="ja-JP" altLang="en-US" sz="2400" dirty="0"/>
              <a:t>を添付してください。</a:t>
            </a:r>
            <a:endParaRPr kumimoji="1" lang="en-US" altLang="ja-JP" sz="2400" dirty="0"/>
          </a:p>
          <a:p>
            <a:endParaRPr kumimoji="1" lang="ja-JP" altLang="en-US" sz="2400" dirty="0"/>
          </a:p>
        </p:txBody>
      </p:sp>
      <p:sp>
        <p:nvSpPr>
          <p:cNvPr id="8" name="正方形/長方形 7">
            <a:extLst>
              <a:ext uri="{FF2B5EF4-FFF2-40B4-BE49-F238E27FC236}">
                <a16:creationId xmlns:a16="http://schemas.microsoft.com/office/drawing/2014/main" id="{AFC0DE3F-0957-4B8A-9ED0-15EC5889EDD4}"/>
              </a:ext>
            </a:extLst>
          </p:cNvPr>
          <p:cNvSpPr/>
          <p:nvPr/>
        </p:nvSpPr>
        <p:spPr>
          <a:xfrm>
            <a:off x="1832164" y="4129548"/>
            <a:ext cx="2521974" cy="6029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矢印コネクタ 9">
            <a:extLst>
              <a:ext uri="{FF2B5EF4-FFF2-40B4-BE49-F238E27FC236}">
                <a16:creationId xmlns:a16="http://schemas.microsoft.com/office/drawing/2014/main" id="{C188DE8D-230A-455B-8335-D28446096C89}"/>
              </a:ext>
            </a:extLst>
          </p:cNvPr>
          <p:cNvCxnSpPr>
            <a:cxnSpLocks/>
          </p:cNvCxnSpPr>
          <p:nvPr/>
        </p:nvCxnSpPr>
        <p:spPr>
          <a:xfrm flipH="1">
            <a:off x="4465677" y="4114800"/>
            <a:ext cx="772245" cy="579223"/>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733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stretch>
            <a:fillRect/>
          </a:stretch>
        </p:blipFill>
        <p:spPr>
          <a:xfrm>
            <a:off x="151163" y="2213038"/>
            <a:ext cx="11877675" cy="3971925"/>
          </a:xfrm>
          <a:prstGeom prst="rect">
            <a:avLst/>
          </a:prstGeom>
        </p:spPr>
      </p:pic>
      <p:sp>
        <p:nvSpPr>
          <p:cNvPr id="5" name="テキスト ボックス 4"/>
          <p:cNvSpPr txBox="1"/>
          <p:nvPr/>
        </p:nvSpPr>
        <p:spPr>
          <a:xfrm>
            <a:off x="-2" y="0"/>
            <a:ext cx="12180007" cy="523220"/>
          </a:xfrm>
          <a:prstGeom prst="rect">
            <a:avLst/>
          </a:prstGeom>
          <a:solidFill>
            <a:srgbClr val="FFFF00"/>
          </a:solidFill>
          <a:ln>
            <a:solidFill>
              <a:schemeClr val="tx1"/>
            </a:solidFill>
          </a:ln>
        </p:spPr>
        <p:txBody>
          <a:bodyPr wrap="square" rtlCol="0">
            <a:spAutoFit/>
          </a:bodyPr>
          <a:lstStyle/>
          <a:p>
            <a:r>
              <a:rPr lang="ja-JP" altLang="en-US" sz="2800" b="1" dirty="0"/>
              <a:t>④申込申請フォームへのアクセス</a:t>
            </a:r>
            <a:endParaRPr kumimoji="1" lang="ja-JP" altLang="en-US" sz="2800" b="1" dirty="0"/>
          </a:p>
        </p:txBody>
      </p:sp>
      <p:sp>
        <p:nvSpPr>
          <p:cNvPr id="4" name="テキスト ボックス 3">
            <a:extLst>
              <a:ext uri="{FF2B5EF4-FFF2-40B4-BE49-F238E27FC236}">
                <a16:creationId xmlns:a16="http://schemas.microsoft.com/office/drawing/2014/main" id="{04FB09BC-F278-4348-AC3F-0455A89446AB}"/>
              </a:ext>
            </a:extLst>
          </p:cNvPr>
          <p:cNvSpPr txBox="1"/>
          <p:nvPr/>
        </p:nvSpPr>
        <p:spPr>
          <a:xfrm>
            <a:off x="143435" y="634859"/>
            <a:ext cx="11876240" cy="1200329"/>
          </a:xfrm>
          <a:prstGeom prst="rect">
            <a:avLst/>
          </a:prstGeom>
          <a:noFill/>
        </p:spPr>
        <p:txBody>
          <a:bodyPr wrap="square" rtlCol="0">
            <a:spAutoFit/>
          </a:bodyPr>
          <a:lstStyle/>
          <a:p>
            <a:r>
              <a:rPr kumimoji="1" lang="ja-JP" altLang="en-US" sz="2400" dirty="0"/>
              <a:t>・小牧市</a:t>
            </a:r>
            <a:r>
              <a:rPr lang="ja-JP" altLang="en-US" sz="2400" dirty="0"/>
              <a:t>ホームページ内にある「児童クラブ加入申込のオンライン申請について」に　</a:t>
            </a:r>
            <a:endParaRPr lang="en-US" altLang="ja-JP" sz="2400" dirty="0"/>
          </a:p>
          <a:p>
            <a:r>
              <a:rPr lang="ja-JP" altLang="en-US" sz="2400" dirty="0"/>
              <a:t>　記載の</a:t>
            </a:r>
            <a:r>
              <a:rPr kumimoji="1" lang="ja-JP" altLang="en-US" sz="2400" dirty="0"/>
              <a:t>申請フォーム</a:t>
            </a:r>
            <a:r>
              <a:rPr kumimoji="1" lang="en-US" altLang="ja-JP" sz="2400" dirty="0"/>
              <a:t>URL</a:t>
            </a:r>
            <a:r>
              <a:rPr kumimoji="1" lang="ja-JP" altLang="en-US" sz="2400" dirty="0"/>
              <a:t>を選択</a:t>
            </a:r>
            <a:endParaRPr kumimoji="1" lang="en-US" altLang="ja-JP" sz="2400" dirty="0"/>
          </a:p>
          <a:p>
            <a:r>
              <a:rPr lang="ja-JP" altLang="en-US" sz="2400" dirty="0"/>
              <a:t>　</a:t>
            </a:r>
            <a:r>
              <a:rPr kumimoji="1" lang="en-US" altLang="ja-JP" sz="2400" dirty="0"/>
              <a:t>※</a:t>
            </a:r>
            <a:r>
              <a:rPr kumimoji="1" lang="ja-JP" altLang="en-US" sz="2400" dirty="0"/>
              <a:t>申込年度によって</a:t>
            </a:r>
            <a:r>
              <a:rPr lang="ja-JP" altLang="en-US" sz="2400" dirty="0"/>
              <a:t>申請フォームが異なりますのでご注意ください。</a:t>
            </a:r>
            <a:endParaRPr kumimoji="1" lang="ja-JP" altLang="en-US" sz="2400" dirty="0"/>
          </a:p>
        </p:txBody>
      </p:sp>
      <p:sp>
        <p:nvSpPr>
          <p:cNvPr id="2" name="正方形/長方形 1">
            <a:extLst>
              <a:ext uri="{FF2B5EF4-FFF2-40B4-BE49-F238E27FC236}">
                <a16:creationId xmlns:a16="http://schemas.microsoft.com/office/drawing/2014/main" id="{C4D1246B-3263-42E0-B056-E24F4BEC2640}"/>
              </a:ext>
            </a:extLst>
          </p:cNvPr>
          <p:cNvSpPr/>
          <p:nvPr/>
        </p:nvSpPr>
        <p:spPr>
          <a:xfrm>
            <a:off x="7082277" y="2752016"/>
            <a:ext cx="2792895" cy="5942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ホームページ表示（例）</a:t>
            </a:r>
            <a:endParaRPr lang="en-US" altLang="ja-JP" dirty="0">
              <a:solidFill>
                <a:schemeClr val="tx1"/>
              </a:solidFill>
            </a:endParaRPr>
          </a:p>
        </p:txBody>
      </p:sp>
    </p:spTree>
    <p:extLst>
      <p:ext uri="{BB962C8B-B14F-4D97-AF65-F5344CB8AC3E}">
        <p14:creationId xmlns:p14="http://schemas.microsoft.com/office/powerpoint/2010/main" val="3562438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1993" y="656561"/>
            <a:ext cx="12180007" cy="1323439"/>
          </a:xfrm>
          <a:prstGeom prst="rect">
            <a:avLst/>
          </a:prstGeom>
          <a:noFill/>
        </p:spPr>
        <p:txBody>
          <a:bodyPr wrap="square" rtlCol="0">
            <a:spAutoFit/>
          </a:bodyPr>
          <a:lstStyle/>
          <a:p>
            <a:r>
              <a:rPr lang="ja-JP" altLang="en-US" sz="2000" u="sng" dirty="0"/>
              <a:t>〇児童クラブの減免申請とは</a:t>
            </a:r>
          </a:p>
          <a:p>
            <a:r>
              <a:rPr lang="ja-JP" altLang="en-US" sz="2000" dirty="0"/>
              <a:t>児童クラブ保護者負担金は世帯の状況等に応じて減額または免除になります。なお、複数の減免に該当する場合であっても重複して減額になることはなく、最も減免額が大きくなる区分のみ適用します。減免申請の種類と対象条件は下記のとおりです。</a:t>
            </a:r>
            <a:endParaRPr lang="en-US" altLang="ja-JP" dirty="0">
              <a:solidFill>
                <a:srgbClr val="FF0000"/>
              </a:solidFill>
            </a:endParaRPr>
          </a:p>
        </p:txBody>
      </p:sp>
      <p:sp>
        <p:nvSpPr>
          <p:cNvPr id="4" name="テキスト ボックス 3"/>
          <p:cNvSpPr txBox="1"/>
          <p:nvPr/>
        </p:nvSpPr>
        <p:spPr>
          <a:xfrm>
            <a:off x="-1" y="1001"/>
            <a:ext cx="12192001" cy="523220"/>
          </a:xfrm>
          <a:prstGeom prst="rect">
            <a:avLst/>
          </a:prstGeom>
          <a:solidFill>
            <a:srgbClr val="FFFF00"/>
          </a:solidFill>
          <a:ln>
            <a:solidFill>
              <a:schemeClr val="tx1"/>
            </a:solidFill>
          </a:ln>
        </p:spPr>
        <p:txBody>
          <a:bodyPr wrap="square" rtlCol="0">
            <a:spAutoFit/>
          </a:bodyPr>
          <a:lstStyle/>
          <a:p>
            <a:r>
              <a:rPr kumimoji="1" lang="ja-JP" altLang="en-US" sz="2800" b="1" dirty="0"/>
              <a:t>⑤児童クラブの減免申請とは</a:t>
            </a:r>
          </a:p>
        </p:txBody>
      </p:sp>
      <p:graphicFrame>
        <p:nvGraphicFramePr>
          <p:cNvPr id="7" name="表 6"/>
          <p:cNvGraphicFramePr>
            <a:graphicFrameLocks noGrp="1"/>
          </p:cNvGraphicFramePr>
          <p:nvPr>
            <p:extLst>
              <p:ext uri="{D42A27DB-BD31-4B8C-83A1-F6EECF244321}">
                <p14:modId xmlns:p14="http://schemas.microsoft.com/office/powerpoint/2010/main" val="1340218668"/>
              </p:ext>
            </p:extLst>
          </p:nvPr>
        </p:nvGraphicFramePr>
        <p:xfrm>
          <a:off x="143802" y="5388188"/>
          <a:ext cx="11926278" cy="741680"/>
        </p:xfrm>
        <a:graphic>
          <a:graphicData uri="http://schemas.openxmlformats.org/drawingml/2006/table">
            <a:tbl>
              <a:tblPr firstRow="1" bandRow="1">
                <a:tableStyleId>{5940675A-B579-460E-94D1-54222C63F5DA}</a:tableStyleId>
              </a:tblPr>
              <a:tblGrid>
                <a:gridCol w="11926278">
                  <a:extLst>
                    <a:ext uri="{9D8B030D-6E8A-4147-A177-3AD203B41FA5}">
                      <a16:colId xmlns:a16="http://schemas.microsoft.com/office/drawing/2014/main" val="63708074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rgbClr val="FF0000"/>
                          </a:solidFill>
                        </a:rPr>
                        <a:t>③生活保護世帯の減免</a:t>
                      </a:r>
                      <a:endParaRPr lang="en-US" altLang="ja-JP" b="1" dirty="0">
                        <a:solidFill>
                          <a:srgbClr val="FF0000"/>
                        </a:solidFill>
                      </a:endParaRPr>
                    </a:p>
                  </a:txBody>
                  <a:tcPr>
                    <a:solidFill>
                      <a:schemeClr val="bg1">
                        <a:lumMod val="95000"/>
                      </a:schemeClr>
                    </a:solidFill>
                  </a:tcPr>
                </a:tc>
                <a:extLst>
                  <a:ext uri="{0D108BD9-81ED-4DB2-BD59-A6C34878D82A}">
                    <a16:rowId xmlns:a16="http://schemas.microsoft.com/office/drawing/2014/main" val="36742153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・生活保護を受けている世帯は、保護者負担金は免除となります。</a:t>
                      </a:r>
                      <a:endParaRPr kumimoji="1" lang="ja-JP" altLang="en-US" dirty="0"/>
                    </a:p>
                  </a:txBody>
                  <a:tcPr/>
                </a:tc>
                <a:extLst>
                  <a:ext uri="{0D108BD9-81ED-4DB2-BD59-A6C34878D82A}">
                    <a16:rowId xmlns:a16="http://schemas.microsoft.com/office/drawing/2014/main" val="2402526169"/>
                  </a:ext>
                </a:extLst>
              </a:tr>
            </a:tbl>
          </a:graphicData>
        </a:graphic>
      </p:graphicFrame>
      <p:graphicFrame>
        <p:nvGraphicFramePr>
          <p:cNvPr id="2" name="表 1"/>
          <p:cNvGraphicFramePr>
            <a:graphicFrameLocks noGrp="1"/>
          </p:cNvGraphicFramePr>
          <p:nvPr>
            <p:extLst>
              <p:ext uri="{D42A27DB-BD31-4B8C-83A1-F6EECF244321}">
                <p14:modId xmlns:p14="http://schemas.microsoft.com/office/powerpoint/2010/main" val="773693145"/>
              </p:ext>
            </p:extLst>
          </p:nvPr>
        </p:nvGraphicFramePr>
        <p:xfrm>
          <a:off x="143802" y="2269141"/>
          <a:ext cx="11926278" cy="2103120"/>
        </p:xfrm>
        <a:graphic>
          <a:graphicData uri="http://schemas.openxmlformats.org/drawingml/2006/table">
            <a:tbl>
              <a:tblPr/>
              <a:tblGrid>
                <a:gridCol w="11926278">
                  <a:extLst>
                    <a:ext uri="{9D8B030D-6E8A-4147-A177-3AD203B41FA5}">
                      <a16:colId xmlns:a16="http://schemas.microsoft.com/office/drawing/2014/main" val="3838843187"/>
                    </a:ext>
                  </a:extLst>
                </a:gridCol>
              </a:tblGrid>
              <a:tr h="3610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rgbClr val="FF0000"/>
                          </a:solidFill>
                        </a:rPr>
                        <a:t>①多子世帯の減免</a:t>
                      </a:r>
                      <a:endParaRPr lang="en-US" altLang="ja-JP" b="1" dirty="0">
                        <a:solidFill>
                          <a:srgbClr val="FF0000"/>
                        </a:solidFill>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52394781"/>
                  </a:ext>
                </a:extLst>
              </a:tr>
              <a:tr h="206326">
                <a:tc>
                  <a:txBody>
                    <a:bodyPr/>
                    <a:lstStyle/>
                    <a:p>
                      <a:r>
                        <a:rPr lang="ja-JP" altLang="en-US" dirty="0"/>
                        <a:t>・お子様が</a:t>
                      </a:r>
                      <a:r>
                        <a:rPr lang="en-US" altLang="ja-JP" dirty="0"/>
                        <a:t>2</a:t>
                      </a:r>
                      <a:r>
                        <a:rPr lang="ja-JP" altLang="en-US" dirty="0"/>
                        <a:t>人以上の世帯について、保護者と生計が同一の子（養育している子）であれば、年齢に関わらず、上</a:t>
                      </a:r>
                      <a:endParaRPr lang="en-US" altLang="ja-JP" dirty="0"/>
                    </a:p>
                    <a:p>
                      <a:r>
                        <a:rPr lang="ja-JP" altLang="en-US" dirty="0"/>
                        <a:t>　から順に第</a:t>
                      </a:r>
                      <a:r>
                        <a:rPr lang="en-US" altLang="ja-JP" dirty="0"/>
                        <a:t>1</a:t>
                      </a:r>
                      <a:r>
                        <a:rPr lang="ja-JP" altLang="en-US" dirty="0"/>
                        <a:t>子、第</a:t>
                      </a:r>
                      <a:r>
                        <a:rPr lang="en-US" altLang="ja-JP" dirty="0"/>
                        <a:t>2</a:t>
                      </a:r>
                      <a:r>
                        <a:rPr lang="ja-JP" altLang="en-US" dirty="0"/>
                        <a:t>子として数えます。第</a:t>
                      </a:r>
                      <a:r>
                        <a:rPr lang="en-US" altLang="ja-JP" dirty="0"/>
                        <a:t>1</a:t>
                      </a:r>
                      <a:r>
                        <a:rPr lang="ja-JP" altLang="en-US" dirty="0"/>
                        <a:t>子については料金の変更はなく、第</a:t>
                      </a:r>
                      <a:r>
                        <a:rPr lang="en-US" altLang="ja-JP" dirty="0"/>
                        <a:t>2</a:t>
                      </a:r>
                      <a:r>
                        <a:rPr lang="ja-JP" altLang="en-US" dirty="0"/>
                        <a:t>子は半額、第</a:t>
                      </a:r>
                      <a:r>
                        <a:rPr lang="en-US" altLang="ja-JP" dirty="0"/>
                        <a:t>3</a:t>
                      </a:r>
                      <a:r>
                        <a:rPr lang="ja-JP" altLang="en-US" dirty="0"/>
                        <a:t>子以降の児童の</a:t>
                      </a:r>
                      <a:endParaRPr lang="en-US" altLang="ja-JP" dirty="0"/>
                    </a:p>
                    <a:p>
                      <a:r>
                        <a:rPr lang="ja-JP" altLang="en-US" dirty="0"/>
                        <a:t>　保護者負担金は無料となります。</a:t>
                      </a:r>
                      <a:endParaRPr lang="en-US" altLang="ja-JP" dirty="0"/>
                    </a:p>
                    <a:p>
                      <a:r>
                        <a:rPr lang="en-US" altLang="ja-JP" dirty="0"/>
                        <a:t>※</a:t>
                      </a:r>
                      <a:r>
                        <a:rPr lang="ja-JP" altLang="en-US" dirty="0"/>
                        <a:t>別居の子どもについても、生計が同一の子（養育している子）であれば算定の対象となります。</a:t>
                      </a:r>
                      <a:endParaRPr lang="en-US" altLang="ja-JP" dirty="0"/>
                    </a:p>
                    <a:p>
                      <a:r>
                        <a:rPr lang="ja-JP" altLang="en-US" dirty="0"/>
                        <a:t>（例）大学２年生の長男（第１子）が一人暮らしをしており、生計が同一（生活費の援助等で養育している）の場合、児童クラブを利用する第２子以降の児童は「多子世帯の減免」の対象となります。</a:t>
                      </a:r>
                      <a:endParaRPr lang="en-US" altLang="ja-JP"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898399"/>
                  </a:ext>
                </a:extLst>
              </a:tr>
            </a:tbl>
          </a:graphicData>
        </a:graphic>
      </p:graphicFrame>
      <p:graphicFrame>
        <p:nvGraphicFramePr>
          <p:cNvPr id="6" name="表 5"/>
          <p:cNvGraphicFramePr>
            <a:graphicFrameLocks noGrp="1"/>
          </p:cNvGraphicFramePr>
          <p:nvPr>
            <p:extLst>
              <p:ext uri="{D42A27DB-BD31-4B8C-83A1-F6EECF244321}">
                <p14:modId xmlns:p14="http://schemas.microsoft.com/office/powerpoint/2010/main" val="1207865465"/>
              </p:ext>
            </p:extLst>
          </p:nvPr>
        </p:nvGraphicFramePr>
        <p:xfrm>
          <a:off x="143801" y="4372261"/>
          <a:ext cx="11926279" cy="1015927"/>
        </p:xfrm>
        <a:graphic>
          <a:graphicData uri="http://schemas.openxmlformats.org/drawingml/2006/table">
            <a:tbl>
              <a:tblPr firstRow="1" bandRow="1">
                <a:tableStyleId>{5940675A-B579-460E-94D1-54222C63F5DA}</a:tableStyleId>
              </a:tblPr>
              <a:tblGrid>
                <a:gridCol w="11926279">
                  <a:extLst>
                    <a:ext uri="{9D8B030D-6E8A-4147-A177-3AD203B41FA5}">
                      <a16:colId xmlns:a16="http://schemas.microsoft.com/office/drawing/2014/main" val="3860227809"/>
                    </a:ext>
                  </a:extLst>
                </a:gridCol>
              </a:tblGrid>
              <a:tr h="3758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dirty="0">
                          <a:solidFill>
                            <a:srgbClr val="FF0000"/>
                          </a:solidFill>
                        </a:rPr>
                        <a:t>②非課税世帯の減免</a:t>
                      </a:r>
                      <a:endParaRPr lang="en-US" altLang="ja-JP" b="1" dirty="0">
                        <a:solidFill>
                          <a:srgbClr val="FF0000"/>
                        </a:solidFill>
                      </a:endParaRPr>
                    </a:p>
                  </a:txBody>
                  <a:tcPr>
                    <a:solidFill>
                      <a:schemeClr val="bg1">
                        <a:lumMod val="95000"/>
                      </a:schemeClr>
                    </a:solidFill>
                  </a:tcPr>
                </a:tc>
                <a:extLst>
                  <a:ext uri="{0D108BD9-81ED-4DB2-BD59-A6C34878D82A}">
                    <a16:rowId xmlns:a16="http://schemas.microsoft.com/office/drawing/2014/main" val="504543301"/>
                  </a:ext>
                </a:extLst>
              </a:tr>
              <a:tr h="370840">
                <a:tc>
                  <a:txBody>
                    <a:bodyPr/>
                    <a:lstStyle/>
                    <a:p>
                      <a:r>
                        <a:rPr lang="ja-JP" altLang="en-US" dirty="0"/>
                        <a:t>・市民税非課税世帯は、保護者負担金は半額となります。</a:t>
                      </a:r>
                      <a:endParaRPr lang="en-US" altLang="ja-JP" dirty="0"/>
                    </a:p>
                    <a:p>
                      <a:r>
                        <a:rPr lang="en-US" altLang="ja-JP" dirty="0"/>
                        <a:t>※</a:t>
                      </a:r>
                      <a:r>
                        <a:rPr lang="ja-JP" altLang="en-US" dirty="0"/>
                        <a:t>同居（同世帯）の父母、祖父母、兄姉等の課税状況が算定の対象となります</a:t>
                      </a:r>
                      <a:endParaRPr kumimoji="1" lang="ja-JP" altLang="en-US" dirty="0"/>
                    </a:p>
                  </a:txBody>
                  <a:tcPr/>
                </a:tc>
                <a:extLst>
                  <a:ext uri="{0D108BD9-81ED-4DB2-BD59-A6C34878D82A}">
                    <a16:rowId xmlns:a16="http://schemas.microsoft.com/office/drawing/2014/main" val="115315537"/>
                  </a:ext>
                </a:extLst>
              </a:tr>
            </a:tbl>
          </a:graphicData>
        </a:graphic>
      </p:graphicFrame>
      <p:sp>
        <p:nvSpPr>
          <p:cNvPr id="8" name="テキスト ボックス 7"/>
          <p:cNvSpPr txBox="1"/>
          <p:nvPr/>
        </p:nvSpPr>
        <p:spPr>
          <a:xfrm>
            <a:off x="-1" y="1935358"/>
            <a:ext cx="1839744" cy="369332"/>
          </a:xfrm>
          <a:prstGeom prst="rect">
            <a:avLst/>
          </a:prstGeom>
          <a:noFill/>
        </p:spPr>
        <p:txBody>
          <a:bodyPr wrap="square" rtlCol="0">
            <a:spAutoFit/>
          </a:bodyPr>
          <a:lstStyle/>
          <a:p>
            <a:r>
              <a:rPr kumimoji="1" lang="en-US" altLang="ja-JP" b="1" dirty="0"/>
              <a:t>【</a:t>
            </a:r>
            <a:r>
              <a:rPr kumimoji="1" lang="ja-JP" altLang="en-US" b="1" dirty="0"/>
              <a:t>減免の種別</a:t>
            </a:r>
            <a:r>
              <a:rPr kumimoji="1" lang="en-US" altLang="ja-JP" b="1" dirty="0"/>
              <a:t>】</a:t>
            </a:r>
            <a:endParaRPr kumimoji="1" lang="ja-JP" altLang="en-US" b="1" dirty="0"/>
          </a:p>
        </p:txBody>
      </p:sp>
    </p:spTree>
    <p:extLst>
      <p:ext uri="{BB962C8B-B14F-4D97-AF65-F5344CB8AC3E}">
        <p14:creationId xmlns:p14="http://schemas.microsoft.com/office/powerpoint/2010/main" val="2476810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 y="1030196"/>
            <a:ext cx="12180007" cy="1938992"/>
          </a:xfrm>
          <a:prstGeom prst="rect">
            <a:avLst/>
          </a:prstGeom>
          <a:noFill/>
        </p:spPr>
        <p:txBody>
          <a:bodyPr wrap="square" rtlCol="0">
            <a:spAutoFit/>
          </a:bodyPr>
          <a:lstStyle/>
          <a:p>
            <a:endParaRPr kumimoji="1" lang="en-US" altLang="ja-JP" sz="2400" b="1" dirty="0"/>
          </a:p>
          <a:p>
            <a:r>
              <a:rPr lang="ja-JP" altLang="en-US" sz="2400" b="1" dirty="0"/>
              <a:t>・複数の事由に該当する場合であっても重複して減額になることはなく、最も減免額が</a:t>
            </a:r>
            <a:endParaRPr lang="en-US" altLang="ja-JP" sz="2400" b="1" dirty="0"/>
          </a:p>
          <a:p>
            <a:r>
              <a:rPr lang="ja-JP" altLang="en-US" sz="2400" b="1" dirty="0"/>
              <a:t>　大きくなる区分のみ適用します。</a:t>
            </a:r>
          </a:p>
          <a:p>
            <a:r>
              <a:rPr lang="ja-JP" altLang="en-US" sz="2400" b="1" dirty="0"/>
              <a:t>・複数の事由に該当する場合は、下記の優先順位に従って事由を選択してください。</a:t>
            </a:r>
          </a:p>
          <a:p>
            <a:endParaRPr lang="en-US" altLang="ja-JP" sz="2400" b="1" dirty="0"/>
          </a:p>
        </p:txBody>
      </p:sp>
      <p:sp>
        <p:nvSpPr>
          <p:cNvPr id="3" name="テキスト ボックス 2"/>
          <p:cNvSpPr txBox="1"/>
          <p:nvPr/>
        </p:nvSpPr>
        <p:spPr>
          <a:xfrm>
            <a:off x="-1" y="1001"/>
            <a:ext cx="12192001" cy="523220"/>
          </a:xfrm>
          <a:prstGeom prst="rect">
            <a:avLst/>
          </a:prstGeom>
          <a:solidFill>
            <a:srgbClr val="FFFF00"/>
          </a:solidFill>
          <a:ln>
            <a:solidFill>
              <a:schemeClr val="tx1"/>
            </a:solidFill>
          </a:ln>
        </p:spPr>
        <p:txBody>
          <a:bodyPr wrap="square" rtlCol="0">
            <a:spAutoFit/>
          </a:bodyPr>
          <a:lstStyle/>
          <a:p>
            <a:r>
              <a:rPr kumimoji="1" lang="ja-JP" altLang="en-US" sz="2800" b="1" dirty="0"/>
              <a:t>⑥児童クラブの減免申請</a:t>
            </a:r>
            <a:r>
              <a:rPr lang="ja-JP" altLang="en-US" sz="2800" b="1" dirty="0"/>
              <a:t>について</a:t>
            </a:r>
            <a:endParaRPr kumimoji="1" lang="ja-JP" altLang="en-US" sz="2800" b="1" dirty="0"/>
          </a:p>
        </p:txBody>
      </p:sp>
      <p:sp>
        <p:nvSpPr>
          <p:cNvPr id="2" name="テキスト ボックス 1">
            <a:extLst>
              <a:ext uri="{FF2B5EF4-FFF2-40B4-BE49-F238E27FC236}">
                <a16:creationId xmlns:a16="http://schemas.microsoft.com/office/drawing/2014/main" id="{D3792592-5239-4151-8493-18ED3190505B}"/>
              </a:ext>
            </a:extLst>
          </p:cNvPr>
          <p:cNvSpPr txBox="1"/>
          <p:nvPr/>
        </p:nvSpPr>
        <p:spPr>
          <a:xfrm>
            <a:off x="-199697" y="799364"/>
            <a:ext cx="7556938" cy="461665"/>
          </a:xfrm>
          <a:prstGeom prst="rect">
            <a:avLst/>
          </a:prstGeom>
          <a:noFill/>
        </p:spPr>
        <p:txBody>
          <a:bodyPr wrap="square" rtlCol="0">
            <a:spAutoFit/>
          </a:bodyPr>
          <a:lstStyle/>
          <a:p>
            <a:r>
              <a:rPr kumimoji="1" lang="en-US" altLang="ja-JP" sz="2400" b="1" dirty="0">
                <a:solidFill>
                  <a:srgbClr val="FF0000"/>
                </a:solidFill>
              </a:rPr>
              <a:t>【</a:t>
            </a:r>
            <a:r>
              <a:rPr kumimoji="1" lang="ja-JP" altLang="en-US" sz="2400" b="1" dirty="0">
                <a:solidFill>
                  <a:srgbClr val="FF0000"/>
                </a:solidFill>
              </a:rPr>
              <a:t>複数の減免に該当する場合の優先順位</a:t>
            </a:r>
            <a:r>
              <a:rPr kumimoji="1" lang="en-US" altLang="ja-JP" sz="2400" b="1" dirty="0">
                <a:solidFill>
                  <a:srgbClr val="FF0000"/>
                </a:solidFill>
              </a:rPr>
              <a:t>】</a:t>
            </a:r>
            <a:endParaRPr kumimoji="1" lang="ja-JP" altLang="en-US" sz="2400" b="1" dirty="0">
              <a:solidFill>
                <a:srgbClr val="FF0000"/>
              </a:solidFill>
            </a:endParaRPr>
          </a:p>
        </p:txBody>
      </p:sp>
      <p:sp>
        <p:nvSpPr>
          <p:cNvPr id="6" name="テキスト ボックス 5">
            <a:extLst>
              <a:ext uri="{FF2B5EF4-FFF2-40B4-BE49-F238E27FC236}">
                <a16:creationId xmlns:a16="http://schemas.microsoft.com/office/drawing/2014/main" id="{E89FBF01-AAB0-4FE8-956B-F700CEAC01C4}"/>
              </a:ext>
            </a:extLst>
          </p:cNvPr>
          <p:cNvSpPr txBox="1"/>
          <p:nvPr/>
        </p:nvSpPr>
        <p:spPr>
          <a:xfrm>
            <a:off x="261857" y="2977980"/>
            <a:ext cx="6517012" cy="2308324"/>
          </a:xfrm>
          <a:prstGeom prst="rect">
            <a:avLst/>
          </a:prstGeom>
          <a:noFill/>
          <a:ln>
            <a:solidFill>
              <a:schemeClr val="tx1"/>
            </a:solidFill>
          </a:ln>
        </p:spPr>
        <p:txBody>
          <a:bodyPr wrap="square" rtlCol="0">
            <a:spAutoFit/>
          </a:bodyPr>
          <a:lstStyle/>
          <a:p>
            <a:r>
              <a:rPr lang="en-US" altLang="ja-JP" sz="2400" b="1" dirty="0"/>
              <a:t>【</a:t>
            </a:r>
            <a:r>
              <a:rPr lang="ja-JP" altLang="en-US" sz="2400" b="1" dirty="0"/>
              <a:t>優先順位</a:t>
            </a:r>
            <a:r>
              <a:rPr lang="en-US" altLang="ja-JP" sz="2400" b="1" dirty="0"/>
              <a:t>】</a:t>
            </a:r>
          </a:p>
          <a:p>
            <a:r>
              <a:rPr lang="ja-JP" altLang="en-US" sz="2400" b="1" dirty="0"/>
              <a:t>１．</a:t>
            </a:r>
            <a:r>
              <a:rPr lang="zh-TW" altLang="en-US" sz="2400" b="1" dirty="0"/>
              <a:t>多子世帯</a:t>
            </a:r>
            <a:r>
              <a:rPr lang="ja-JP" altLang="en-US" sz="2400" b="1" dirty="0"/>
              <a:t>の減免</a:t>
            </a:r>
            <a:r>
              <a:rPr lang="zh-TW" altLang="en-US" sz="2400" b="1" dirty="0"/>
              <a:t>（第３子以降免除）</a:t>
            </a:r>
          </a:p>
          <a:p>
            <a:r>
              <a:rPr lang="ja-JP" altLang="en-US" sz="2400" b="1" dirty="0"/>
              <a:t>２．</a:t>
            </a:r>
            <a:r>
              <a:rPr lang="zh-TW" altLang="en-US" sz="2400" b="1" dirty="0"/>
              <a:t>生活保護世帯</a:t>
            </a:r>
            <a:r>
              <a:rPr lang="ja-JP" altLang="en-US" sz="2400" b="1" dirty="0"/>
              <a:t>の減免</a:t>
            </a:r>
            <a:endParaRPr lang="zh-TW" altLang="en-US" sz="2400" b="1" dirty="0"/>
          </a:p>
          <a:p>
            <a:r>
              <a:rPr lang="ja-JP" altLang="en-US" sz="2400" b="1" dirty="0"/>
              <a:t>３．</a:t>
            </a:r>
            <a:r>
              <a:rPr lang="zh-TW" altLang="en-US" sz="2400" b="1" dirty="0"/>
              <a:t>多子世帯</a:t>
            </a:r>
            <a:r>
              <a:rPr lang="ja-JP" altLang="en-US" sz="2400" b="1" dirty="0"/>
              <a:t>の減免</a:t>
            </a:r>
            <a:r>
              <a:rPr lang="zh-TW" altLang="en-US" sz="2400" b="1" dirty="0"/>
              <a:t>（第２子半額）</a:t>
            </a:r>
          </a:p>
          <a:p>
            <a:r>
              <a:rPr lang="ja-JP" altLang="en-US" sz="2400" b="1" dirty="0"/>
              <a:t>４．</a:t>
            </a:r>
            <a:r>
              <a:rPr lang="zh-TW" altLang="en-US" sz="2400" b="1" dirty="0"/>
              <a:t>非課税世帯</a:t>
            </a:r>
            <a:r>
              <a:rPr lang="ja-JP" altLang="en-US" sz="2400" b="1" dirty="0"/>
              <a:t>の減免</a:t>
            </a:r>
            <a:endParaRPr lang="zh-TW" altLang="en-US" sz="2400" b="1" dirty="0"/>
          </a:p>
          <a:p>
            <a:endParaRPr lang="en-US" altLang="ja-JP" sz="2400" b="1" dirty="0"/>
          </a:p>
        </p:txBody>
      </p:sp>
    </p:spTree>
    <p:extLst>
      <p:ext uri="{BB962C8B-B14F-4D97-AF65-F5344CB8AC3E}">
        <p14:creationId xmlns:p14="http://schemas.microsoft.com/office/powerpoint/2010/main" val="1656418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 y="1030196"/>
            <a:ext cx="12180007" cy="3046988"/>
          </a:xfrm>
          <a:prstGeom prst="rect">
            <a:avLst/>
          </a:prstGeom>
          <a:noFill/>
        </p:spPr>
        <p:txBody>
          <a:bodyPr wrap="square" rtlCol="0">
            <a:spAutoFit/>
          </a:bodyPr>
          <a:lstStyle/>
          <a:p>
            <a:endParaRPr kumimoji="1" lang="en-US" altLang="ja-JP" sz="2400" b="1" dirty="0"/>
          </a:p>
          <a:p>
            <a:r>
              <a:rPr kumimoji="1" lang="ja-JP" altLang="en-US" sz="2400" b="1" dirty="0"/>
              <a:t>・養育している子の健康保険加入状況を入力する必要があるため、事前に確認してく</a:t>
            </a:r>
            <a:endParaRPr kumimoji="1" lang="en-US" altLang="ja-JP" sz="2400" b="1" dirty="0"/>
          </a:p>
          <a:p>
            <a:r>
              <a:rPr lang="ja-JP" altLang="en-US" sz="2400" b="1" dirty="0"/>
              <a:t>　</a:t>
            </a:r>
            <a:r>
              <a:rPr kumimoji="1" lang="ja-JP" altLang="en-US" sz="2400" b="1" dirty="0"/>
              <a:t>ださい。</a:t>
            </a:r>
            <a:endParaRPr kumimoji="1" lang="en-US" altLang="ja-JP" sz="2400" b="1" dirty="0"/>
          </a:p>
          <a:p>
            <a:r>
              <a:rPr kumimoji="1" lang="ja-JP" altLang="en-US" sz="2400" b="1" dirty="0"/>
              <a:t>・養育している子が別居している場合（高校や大学で一人暮らし等をしており、養育し</a:t>
            </a:r>
            <a:endParaRPr kumimoji="1" lang="en-US" altLang="ja-JP" sz="2400" b="1" dirty="0"/>
          </a:p>
          <a:p>
            <a:r>
              <a:rPr lang="ja-JP" altLang="en-US" sz="2400" b="1" dirty="0"/>
              <a:t>　</a:t>
            </a:r>
            <a:r>
              <a:rPr kumimoji="1" lang="ja-JP" altLang="en-US" sz="2400" b="1" dirty="0"/>
              <a:t>ているなど）は、別居している子の</a:t>
            </a:r>
            <a:r>
              <a:rPr lang="ja-JP" altLang="en-US" sz="2400" b="1" dirty="0">
                <a:solidFill>
                  <a:srgbClr val="FF0000"/>
                </a:solidFill>
              </a:rPr>
              <a:t>扶養していることが証明できる書類</a:t>
            </a:r>
            <a:r>
              <a:rPr kumimoji="1" lang="ja-JP" altLang="en-US" sz="2400" b="1" dirty="0"/>
              <a:t>が必要となります。また、別居している子が学生の場合は、</a:t>
            </a:r>
            <a:r>
              <a:rPr lang="ja-JP" altLang="en-US" sz="2400" b="1" dirty="0">
                <a:solidFill>
                  <a:srgbClr val="FF0000"/>
                </a:solidFill>
              </a:rPr>
              <a:t>扶養していることが証明できる書類と</a:t>
            </a:r>
            <a:r>
              <a:rPr kumimoji="1" lang="ja-JP" altLang="en-US" sz="2400" b="1" dirty="0">
                <a:solidFill>
                  <a:srgbClr val="FF0000"/>
                </a:solidFill>
              </a:rPr>
              <a:t>併せて学生証</a:t>
            </a:r>
            <a:r>
              <a:rPr kumimoji="1" lang="ja-JP" altLang="en-US" sz="2400" b="1" dirty="0"/>
              <a:t>の添付が必要となります。</a:t>
            </a:r>
            <a:r>
              <a:rPr lang="ja-JP" altLang="en-US" sz="2400" b="1" dirty="0"/>
              <a:t>（学校名、在学していることが分かるページ）</a:t>
            </a:r>
            <a:endParaRPr lang="en-US" altLang="ja-JP" sz="2400" b="1" dirty="0"/>
          </a:p>
          <a:p>
            <a:r>
              <a:rPr lang="en-US" altLang="ja-JP" sz="2400" b="1" dirty="0"/>
              <a:t>※</a:t>
            </a:r>
            <a:r>
              <a:rPr lang="ja-JP" altLang="en-US" sz="2400" b="1" dirty="0"/>
              <a:t>申請フォームに写真データ等をアップロードしてください。</a:t>
            </a:r>
            <a:endParaRPr lang="en-US" altLang="ja-JP" sz="2400" b="1" dirty="0"/>
          </a:p>
        </p:txBody>
      </p:sp>
      <p:sp>
        <p:nvSpPr>
          <p:cNvPr id="3" name="テキスト ボックス 2"/>
          <p:cNvSpPr txBox="1"/>
          <p:nvPr/>
        </p:nvSpPr>
        <p:spPr>
          <a:xfrm>
            <a:off x="-1" y="1001"/>
            <a:ext cx="12192001" cy="523220"/>
          </a:xfrm>
          <a:prstGeom prst="rect">
            <a:avLst/>
          </a:prstGeom>
          <a:solidFill>
            <a:srgbClr val="FFFF00"/>
          </a:solidFill>
          <a:ln>
            <a:solidFill>
              <a:schemeClr val="tx1"/>
            </a:solidFill>
          </a:ln>
        </p:spPr>
        <p:txBody>
          <a:bodyPr wrap="square" rtlCol="0">
            <a:spAutoFit/>
          </a:bodyPr>
          <a:lstStyle/>
          <a:p>
            <a:r>
              <a:rPr lang="ja-JP" altLang="en-US" sz="2800" b="1" dirty="0"/>
              <a:t>⑦</a:t>
            </a:r>
            <a:r>
              <a:rPr kumimoji="1" lang="ja-JP" altLang="en-US" sz="2800" b="1" dirty="0"/>
              <a:t>児童クラブの減免申請</a:t>
            </a:r>
            <a:r>
              <a:rPr lang="ja-JP" altLang="en-US" sz="2800" b="1" dirty="0"/>
              <a:t>について</a:t>
            </a:r>
            <a:endParaRPr kumimoji="1" lang="ja-JP" altLang="en-US" sz="2800" b="1" dirty="0"/>
          </a:p>
        </p:txBody>
      </p:sp>
      <p:sp>
        <p:nvSpPr>
          <p:cNvPr id="2" name="テキスト ボックス 1">
            <a:extLst>
              <a:ext uri="{FF2B5EF4-FFF2-40B4-BE49-F238E27FC236}">
                <a16:creationId xmlns:a16="http://schemas.microsoft.com/office/drawing/2014/main" id="{D3792592-5239-4151-8493-18ED3190505B}"/>
              </a:ext>
            </a:extLst>
          </p:cNvPr>
          <p:cNvSpPr txBox="1"/>
          <p:nvPr/>
        </p:nvSpPr>
        <p:spPr>
          <a:xfrm>
            <a:off x="-199697" y="799364"/>
            <a:ext cx="7556938" cy="461665"/>
          </a:xfrm>
          <a:prstGeom prst="rect">
            <a:avLst/>
          </a:prstGeom>
          <a:noFill/>
        </p:spPr>
        <p:txBody>
          <a:bodyPr wrap="square" rtlCol="0">
            <a:spAutoFit/>
          </a:bodyPr>
          <a:lstStyle/>
          <a:p>
            <a:r>
              <a:rPr kumimoji="1" lang="en-US" altLang="ja-JP" sz="2400" b="1" dirty="0">
                <a:solidFill>
                  <a:srgbClr val="FF0000"/>
                </a:solidFill>
              </a:rPr>
              <a:t>【</a:t>
            </a:r>
            <a:r>
              <a:rPr kumimoji="1" lang="ja-JP" altLang="en-US" sz="2400" b="1" dirty="0">
                <a:solidFill>
                  <a:srgbClr val="FF0000"/>
                </a:solidFill>
              </a:rPr>
              <a:t>多子世帯の減免申請を行う場合に確認すること</a:t>
            </a:r>
            <a:r>
              <a:rPr kumimoji="1" lang="en-US" altLang="ja-JP" sz="2400" b="1" dirty="0">
                <a:solidFill>
                  <a:srgbClr val="FF0000"/>
                </a:solidFill>
              </a:rPr>
              <a:t>】</a:t>
            </a:r>
            <a:endParaRPr kumimoji="1" lang="ja-JP" altLang="en-US" sz="2400" b="1" dirty="0">
              <a:solidFill>
                <a:srgbClr val="FF0000"/>
              </a:solidFill>
            </a:endParaRPr>
          </a:p>
        </p:txBody>
      </p:sp>
      <p:pic>
        <p:nvPicPr>
          <p:cNvPr id="8" name="図 7">
            <a:extLst>
              <a:ext uri="{FF2B5EF4-FFF2-40B4-BE49-F238E27FC236}">
                <a16:creationId xmlns:a16="http://schemas.microsoft.com/office/drawing/2014/main" id="{585DA2C2-8669-434C-815F-ED00F20426B1}"/>
              </a:ext>
            </a:extLst>
          </p:cNvPr>
          <p:cNvPicPr>
            <a:picLocks noChangeAspect="1"/>
          </p:cNvPicPr>
          <p:nvPr/>
        </p:nvPicPr>
        <p:blipFill>
          <a:blip r:embed="rId2"/>
          <a:stretch>
            <a:fillRect/>
          </a:stretch>
        </p:blipFill>
        <p:spPr>
          <a:xfrm>
            <a:off x="478120" y="4077184"/>
            <a:ext cx="8279019" cy="2621556"/>
          </a:xfrm>
          <a:prstGeom prst="rect">
            <a:avLst/>
          </a:prstGeom>
          <a:ln>
            <a:solidFill>
              <a:schemeClr val="tx1"/>
            </a:solidFill>
          </a:ln>
        </p:spPr>
      </p:pic>
    </p:spTree>
    <p:extLst>
      <p:ext uri="{BB962C8B-B14F-4D97-AF65-F5344CB8AC3E}">
        <p14:creationId xmlns:p14="http://schemas.microsoft.com/office/powerpoint/2010/main" val="411333762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5432</TotalTime>
  <Words>1979</Words>
  <Application>Microsoft Office PowerPoint</Application>
  <PresentationFormat>ワイド画面</PresentationFormat>
  <Paragraphs>145</Paragraphs>
  <Slides>14</Slides>
  <Notes>1</Notes>
  <HiddenSlides>0</HiddenSlides>
  <MMClips>0</MMClips>
  <ScaleCrop>false</ScaleCrop>
  <HeadingPairs>
    <vt:vector size="8" baseType="variant">
      <vt:variant>
        <vt:lpstr>使用されているフォント</vt:lpstr>
      </vt:variant>
      <vt:variant>
        <vt:i4>3</vt:i4>
      </vt:variant>
      <vt:variant>
        <vt:lpstr>テーマ</vt:lpstr>
      </vt:variant>
      <vt:variant>
        <vt:i4>1</vt:i4>
      </vt:variant>
      <vt:variant>
        <vt:lpstr>埋め込まれた OLE サーバー</vt:lpstr>
      </vt:variant>
      <vt:variant>
        <vt:i4>1</vt:i4>
      </vt:variant>
      <vt:variant>
        <vt:lpstr>スライド タイトル</vt:lpstr>
      </vt:variant>
      <vt:variant>
        <vt:i4>14</vt:i4>
      </vt:variant>
    </vt:vector>
  </HeadingPairs>
  <TitlesOfParts>
    <vt:vector size="19" baseType="lpstr">
      <vt:lpstr>游ゴシック</vt:lpstr>
      <vt:lpstr>游ゴシック Light</vt:lpstr>
      <vt:lpstr>Arial</vt:lpstr>
      <vt:lpstr>Office テーマ</vt:lpstr>
      <vt:lpstr>Acrobat 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小牧市役所</dc:creator>
  <cp:lastModifiedBy>林田　爽</cp:lastModifiedBy>
  <cp:revision>203</cp:revision>
  <cp:lastPrinted>2025-02-28T03:17:34Z</cp:lastPrinted>
  <dcterms:created xsi:type="dcterms:W3CDTF">2023-02-06T01:05:32Z</dcterms:created>
  <dcterms:modified xsi:type="dcterms:W3CDTF">2026-07-22T01:08:11Z</dcterms:modified>
</cp:coreProperties>
</file>